
<file path=[Content_Types].xml><?xml version="1.0" encoding="utf-8"?>
<Types xmlns="http://schemas.openxmlformats.org/package/2006/content-types">
  <Default Extension="xml" ContentType="application/xml"/>
  <Default Extension="wmf" ContentType="image/x-wmf"/>
  <Default Extension="jpeg" ContentType="image/jpeg"/>
  <Default Extension="tiff" ContentType="image/tiff"/>
  <Default Extension="emf" ContentType="image/x-emf"/>
  <Default Extension="rels" ContentType="application/vnd.openxmlformats-package.relationships+xml"/>
  <Default Extension="vml" ContentType="application/vnd.openxmlformats-officedocument.vmlDrawing"/>
  <Default Extension="bin" ContentType="application/vnd.openxmlformats-officedocument.presentationml.printerSettings"/>
  <Default Extension="png" ContentType="image/p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embeddings/oleObject1.bin" ContentType="application/vnd.openxmlformats-officedocument.oleObject"/>
  <Override PartName="/ppt/embeddings/oleObject2.bin" ContentType="application/vnd.openxmlformats-officedocument.oleObject"/>
  <Override PartName="/ppt/embeddings/oleObject3.bin" ContentType="application/vnd.openxmlformats-officedocument.oleObject"/>
  <Override PartName="/ppt/embeddings/oleObject4.bin" ContentType="application/vnd.openxmlformats-officedocument.oleObject"/>
  <Override PartName="/ppt/embeddings/oleObject5.bin" ContentType="application/vnd.openxmlformats-officedocument.oleObject"/>
  <Override PartName="/ppt/embeddings/oleObject6.bin" ContentType="application/vnd.openxmlformats-officedocument.oleObject"/>
  <Override PartName="/ppt/embeddings/oleObject7.bin" ContentType="application/vnd.openxmlformats-officedocument.oleObject"/>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 Id="rId2" Type="http://schemas.openxmlformats.org/package/2006/relationships/metadata/core-properties" Target="docProps/core.xml"/><Relationship Id="rId3"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
  </p:notesMasterIdLst>
  <p:handoutMasterIdLst>
    <p:handoutMasterId r:id="rId4"/>
  </p:handoutMasterIdLst>
  <p:sldIdLst>
    <p:sldId id="256" r:id="rId2"/>
  </p:sldIdLst>
  <p:sldSz cx="45720000" cy="38404800"/>
  <p:notesSz cx="7010400" cy="9296400"/>
  <p:defaultTextStyle>
    <a:defPPr>
      <a:defRPr lang="en-US"/>
    </a:defPPr>
    <a:lvl1pPr marL="0" algn="l" defTabSz="2455804" rtl="0" eaLnBrk="1" latinLnBrk="0" hangingPunct="1">
      <a:defRPr sz="9700" kern="1200">
        <a:solidFill>
          <a:schemeClr val="tx1"/>
        </a:solidFill>
        <a:latin typeface="+mn-lt"/>
        <a:ea typeface="+mn-ea"/>
        <a:cs typeface="+mn-cs"/>
      </a:defRPr>
    </a:lvl1pPr>
    <a:lvl2pPr marL="2455804" algn="l" defTabSz="2455804" rtl="0" eaLnBrk="1" latinLnBrk="0" hangingPunct="1">
      <a:defRPr sz="9700" kern="1200">
        <a:solidFill>
          <a:schemeClr val="tx1"/>
        </a:solidFill>
        <a:latin typeface="+mn-lt"/>
        <a:ea typeface="+mn-ea"/>
        <a:cs typeface="+mn-cs"/>
      </a:defRPr>
    </a:lvl2pPr>
    <a:lvl3pPr marL="4911608" algn="l" defTabSz="2455804" rtl="0" eaLnBrk="1" latinLnBrk="0" hangingPunct="1">
      <a:defRPr sz="9700" kern="1200">
        <a:solidFill>
          <a:schemeClr val="tx1"/>
        </a:solidFill>
        <a:latin typeface="+mn-lt"/>
        <a:ea typeface="+mn-ea"/>
        <a:cs typeface="+mn-cs"/>
      </a:defRPr>
    </a:lvl3pPr>
    <a:lvl4pPr marL="7367412" algn="l" defTabSz="2455804" rtl="0" eaLnBrk="1" latinLnBrk="0" hangingPunct="1">
      <a:defRPr sz="9700" kern="1200">
        <a:solidFill>
          <a:schemeClr val="tx1"/>
        </a:solidFill>
        <a:latin typeface="+mn-lt"/>
        <a:ea typeface="+mn-ea"/>
        <a:cs typeface="+mn-cs"/>
      </a:defRPr>
    </a:lvl4pPr>
    <a:lvl5pPr marL="9823216" algn="l" defTabSz="2455804" rtl="0" eaLnBrk="1" latinLnBrk="0" hangingPunct="1">
      <a:defRPr sz="9700" kern="1200">
        <a:solidFill>
          <a:schemeClr val="tx1"/>
        </a:solidFill>
        <a:latin typeface="+mn-lt"/>
        <a:ea typeface="+mn-ea"/>
        <a:cs typeface="+mn-cs"/>
      </a:defRPr>
    </a:lvl5pPr>
    <a:lvl6pPr marL="12279020" algn="l" defTabSz="2455804" rtl="0" eaLnBrk="1" latinLnBrk="0" hangingPunct="1">
      <a:defRPr sz="9700" kern="1200">
        <a:solidFill>
          <a:schemeClr val="tx1"/>
        </a:solidFill>
        <a:latin typeface="+mn-lt"/>
        <a:ea typeface="+mn-ea"/>
        <a:cs typeface="+mn-cs"/>
      </a:defRPr>
    </a:lvl6pPr>
    <a:lvl7pPr marL="14734824" algn="l" defTabSz="2455804" rtl="0" eaLnBrk="1" latinLnBrk="0" hangingPunct="1">
      <a:defRPr sz="9700" kern="1200">
        <a:solidFill>
          <a:schemeClr val="tx1"/>
        </a:solidFill>
        <a:latin typeface="+mn-lt"/>
        <a:ea typeface="+mn-ea"/>
        <a:cs typeface="+mn-cs"/>
      </a:defRPr>
    </a:lvl7pPr>
    <a:lvl8pPr marL="17190629" algn="l" defTabSz="2455804" rtl="0" eaLnBrk="1" latinLnBrk="0" hangingPunct="1">
      <a:defRPr sz="9700" kern="1200">
        <a:solidFill>
          <a:schemeClr val="tx1"/>
        </a:solidFill>
        <a:latin typeface="+mn-lt"/>
        <a:ea typeface="+mn-ea"/>
        <a:cs typeface="+mn-cs"/>
      </a:defRPr>
    </a:lvl8pPr>
    <a:lvl9pPr marL="19646433" algn="l" defTabSz="2455804" rtl="0" eaLnBrk="1" latinLnBrk="0" hangingPunct="1">
      <a:defRPr sz="9700" kern="1200">
        <a:solidFill>
          <a:schemeClr val="tx1"/>
        </a:solidFill>
        <a:latin typeface="+mn-lt"/>
        <a:ea typeface="+mn-ea"/>
        <a:cs typeface="+mn-cs"/>
      </a:defRPr>
    </a:lvl9pPr>
  </p:defaultTextStyle>
  <p:extLst>
    <p:ext uri="{EFAFB233-063F-42B5-8137-9DF3F51BA10A}">
      <p15:sldGuideLst xmlns="" xmlns:p15="http://schemas.microsoft.com/office/powerpoint/2012/main">
        <p15:guide id="1" orient="horz" pos="12084">
          <p15:clr>
            <a:srgbClr val="A4A3A4"/>
          </p15:clr>
        </p15:guide>
        <p15:guide id="2" pos="14400">
          <p15:clr>
            <a:srgbClr val="A4A3A4"/>
          </p15:clr>
        </p15:guide>
        <p15:guide id="3" orient="horz" pos="1627">
          <p15:clr>
            <a:srgbClr val="A4A3A4"/>
          </p15:clr>
        </p15:guide>
        <p15:guide id="4" pos="11971">
          <p15:clr>
            <a:srgbClr val="A4A3A4"/>
          </p15:clr>
        </p15:guide>
      </p15:sldGuideLst>
    </p:ext>
    <p:ext uri="{2D200454-40CA-4A62-9FC3-DE9A4176ACB9}">
      <p15:notesGuideLst xmlns="" xmlns:p15="http://schemas.microsoft.com/office/powerpoint/2012/main">
        <p15:guide id="1" orient="horz" pos="2928">
          <p15:clr>
            <a:srgbClr val="A4A3A4"/>
          </p15:clr>
        </p15:guide>
        <p15:guide id="2" pos="2208">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scaleToFitPaper="1"/>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30066"/>
    <a:srgbClr val="720074"/>
    <a:srgbClr val="800080"/>
    <a:srgbClr val="0000FF"/>
    <a:srgbClr val="00923B"/>
    <a:srgbClr val="EEDAF2"/>
    <a:srgbClr val="E7CCEC"/>
    <a:srgbClr val="763084"/>
    <a:srgbClr val="A64CB8"/>
    <a:srgbClr val="520063"/>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vertBarState="minimized">
    <p:restoredLeft sz="15280" autoAdjust="0"/>
    <p:restoredTop sz="95477" autoAdjust="0"/>
  </p:normalViewPr>
  <p:slideViewPr>
    <p:cSldViewPr snapToGrid="0" snapToObjects="1">
      <p:cViewPr>
        <p:scale>
          <a:sx n="56" d="100"/>
          <a:sy n="56" d="100"/>
        </p:scale>
        <p:origin x="-104" y="3432"/>
      </p:cViewPr>
      <p:guideLst>
        <p:guide orient="horz" pos="12084"/>
        <p:guide orient="horz" pos="1627"/>
        <p:guide pos="14400"/>
        <p:guide pos="11971"/>
      </p:guideLst>
    </p:cSldViewPr>
  </p:slideViewPr>
  <p:notesTextViewPr>
    <p:cViewPr>
      <p:scale>
        <a:sx n="50" d="100"/>
        <a:sy n="50" d="100"/>
      </p:scale>
      <p:origin x="0" y="0"/>
    </p:cViewPr>
  </p:notesTextViewPr>
  <p:notesViewPr>
    <p:cSldViewPr snapToGrid="0" snapToObjects="1">
      <p:cViewPr varScale="1">
        <p:scale>
          <a:sx n="88" d="100"/>
          <a:sy n="88" d="100"/>
        </p:scale>
        <p:origin x="2658" y="102"/>
      </p:cViewPr>
      <p:guideLst>
        <p:guide orient="horz" pos="2928"/>
        <p:guide pos="2208"/>
      </p:guideLst>
    </p:cSldViewPr>
  </p:notesViewPr>
  <p:gridSpacing cx="76200" cy="76200"/>
</p:viewPr>
</file>

<file path=ppt/_rels/presentation.xml.rels><?xml version="1.0" encoding="UTF-8" standalone="yes"?>
<Relationships xmlns="http://schemas.openxmlformats.org/package/2006/relationships"><Relationship Id="rId3" Type="http://schemas.openxmlformats.org/officeDocument/2006/relationships/notesMaster" Target="notesMasters/notesMaster1.xml"/><Relationship Id="rId4" Type="http://schemas.openxmlformats.org/officeDocument/2006/relationships/handoutMaster" Target="handoutMasters/handoutMaster1.xml"/><Relationship Id="rId5" Type="http://schemas.openxmlformats.org/officeDocument/2006/relationships/printerSettings" Target="printerSettings/printerSettings1.bin"/><Relationship Id="rId6" Type="http://schemas.openxmlformats.org/officeDocument/2006/relationships/presProps" Target="presProps.xml"/><Relationship Id="rId7" Type="http://schemas.openxmlformats.org/officeDocument/2006/relationships/viewProps" Target="viewProps.xml"/><Relationship Id="rId8" Type="http://schemas.openxmlformats.org/officeDocument/2006/relationships/theme" Target="theme/theme1.xml"/><Relationship Id="rId9"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s>
</file>

<file path=ppt/drawings/_rels/vmlDrawing1.vml.rels><?xml version="1.0" encoding="UTF-8" standalone="yes"?>
<Relationships xmlns="http://schemas.openxmlformats.org/package/2006/relationships"><Relationship Id="rId3" Type="http://schemas.openxmlformats.org/officeDocument/2006/relationships/image" Target="../media/image3.wmf"/><Relationship Id="rId4" Type="http://schemas.openxmlformats.org/officeDocument/2006/relationships/image" Target="../media/image4.wmf"/><Relationship Id="rId5" Type="http://schemas.openxmlformats.org/officeDocument/2006/relationships/image" Target="../media/image5.emf"/><Relationship Id="rId6" Type="http://schemas.openxmlformats.org/officeDocument/2006/relationships/image" Target="../media/image6.emf"/><Relationship Id="rId7" Type="http://schemas.openxmlformats.org/officeDocument/2006/relationships/image" Target="../media/image7.emf"/><Relationship Id="rId8" Type="http://schemas.openxmlformats.org/officeDocument/2006/relationships/image" Target="../media/image8.emf"/><Relationship Id="rId1" Type="http://schemas.openxmlformats.org/officeDocument/2006/relationships/image" Target="../media/image1.png"/><Relationship Id="rId2" Type="http://schemas.openxmlformats.org/officeDocument/2006/relationships/image" Target="../media/image2.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8475" cy="466725"/>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sz="quarter" idx="1"/>
          </p:nvPr>
        </p:nvSpPr>
        <p:spPr>
          <a:xfrm>
            <a:off x="3970338" y="0"/>
            <a:ext cx="3038475" cy="466725"/>
          </a:xfrm>
          <a:prstGeom prst="rect">
            <a:avLst/>
          </a:prstGeom>
        </p:spPr>
        <p:txBody>
          <a:bodyPr vert="horz" lIns="91440" tIns="45720" rIns="91440" bIns="45720" rtlCol="0"/>
          <a:lstStyle>
            <a:lvl1pPr algn="r">
              <a:defRPr sz="1200"/>
            </a:lvl1pPr>
          </a:lstStyle>
          <a:p>
            <a:fld id="{50953FF8-E686-48A7-85D3-647921DFF59F}" type="datetimeFigureOut">
              <a:rPr lang="en-US" smtClean="0"/>
              <a:pPr/>
              <a:t>3/13/15</a:t>
            </a:fld>
            <a:endParaRPr lang="en-US"/>
          </a:p>
        </p:txBody>
      </p:sp>
      <p:sp>
        <p:nvSpPr>
          <p:cNvPr id="4" name="Footer Placeholder 3"/>
          <p:cNvSpPr>
            <a:spLocks noGrp="1"/>
          </p:cNvSpPr>
          <p:nvPr>
            <p:ph type="ftr" sz="quarter" idx="2"/>
          </p:nvPr>
        </p:nvSpPr>
        <p:spPr>
          <a:xfrm>
            <a:off x="0" y="8829675"/>
            <a:ext cx="3038475" cy="466725"/>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p:cNvSpPr>
            <a:spLocks noGrp="1"/>
          </p:cNvSpPr>
          <p:nvPr>
            <p:ph type="sldNum" sz="quarter" idx="3"/>
          </p:nvPr>
        </p:nvSpPr>
        <p:spPr>
          <a:xfrm>
            <a:off x="3970338" y="8829675"/>
            <a:ext cx="3038475" cy="466725"/>
          </a:xfrm>
          <a:prstGeom prst="rect">
            <a:avLst/>
          </a:prstGeom>
        </p:spPr>
        <p:txBody>
          <a:bodyPr vert="horz" lIns="91440" tIns="45720" rIns="91440" bIns="45720" rtlCol="0" anchor="b"/>
          <a:lstStyle>
            <a:lvl1pPr algn="r">
              <a:defRPr sz="1200"/>
            </a:lvl1pPr>
          </a:lstStyle>
          <a:p>
            <a:fld id="{D4BE92EE-F296-4B00-A970-A734A28E57CA}" type="slidenum">
              <a:rPr lang="en-US" smtClean="0"/>
              <a:pPr/>
              <a:t>‹#›</a:t>
            </a:fld>
            <a:endParaRPr lang="en-US"/>
          </a:p>
        </p:txBody>
      </p:sp>
    </p:spTree>
    <p:extLst>
      <p:ext uri="{BB962C8B-B14F-4D97-AF65-F5344CB8AC3E}">
        <p14:creationId xmlns:p14="http://schemas.microsoft.com/office/powerpoint/2010/main" val="107020511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37840" cy="464820"/>
          </a:xfrm>
          <a:prstGeom prst="rect">
            <a:avLst/>
          </a:prstGeom>
        </p:spPr>
        <p:txBody>
          <a:bodyPr vert="horz" lIns="93177" tIns="46589" rIns="93177" bIns="46589" rtlCol="0"/>
          <a:lstStyle>
            <a:lvl1pPr algn="l">
              <a:defRPr sz="1200"/>
            </a:lvl1pPr>
          </a:lstStyle>
          <a:p>
            <a:endParaRPr lang="en-US"/>
          </a:p>
        </p:txBody>
      </p:sp>
      <p:sp>
        <p:nvSpPr>
          <p:cNvPr id="3" name="Date Placeholder 2"/>
          <p:cNvSpPr>
            <a:spLocks noGrp="1"/>
          </p:cNvSpPr>
          <p:nvPr>
            <p:ph type="dt" idx="1"/>
          </p:nvPr>
        </p:nvSpPr>
        <p:spPr>
          <a:xfrm>
            <a:off x="3970938" y="0"/>
            <a:ext cx="3037840" cy="464820"/>
          </a:xfrm>
          <a:prstGeom prst="rect">
            <a:avLst/>
          </a:prstGeom>
        </p:spPr>
        <p:txBody>
          <a:bodyPr vert="horz" lIns="93177" tIns="46589" rIns="93177" bIns="46589" rtlCol="0"/>
          <a:lstStyle>
            <a:lvl1pPr algn="r">
              <a:defRPr sz="1200"/>
            </a:lvl1pPr>
          </a:lstStyle>
          <a:p>
            <a:fld id="{AD5C805A-A381-0147-BA3E-E1D361EF9E98}" type="datetimeFigureOut">
              <a:rPr lang="en-US" smtClean="0"/>
              <a:pPr/>
              <a:t>3/13/15</a:t>
            </a:fld>
            <a:endParaRPr lang="en-US"/>
          </a:p>
        </p:txBody>
      </p:sp>
      <p:sp>
        <p:nvSpPr>
          <p:cNvPr id="4" name="Slide Image Placeholder 3"/>
          <p:cNvSpPr>
            <a:spLocks noGrp="1" noRot="1" noChangeAspect="1"/>
          </p:cNvSpPr>
          <p:nvPr>
            <p:ph type="sldImg" idx="2"/>
          </p:nvPr>
        </p:nvSpPr>
        <p:spPr>
          <a:xfrm>
            <a:off x="1430338" y="696913"/>
            <a:ext cx="4149725" cy="3486150"/>
          </a:xfrm>
          <a:prstGeom prst="rect">
            <a:avLst/>
          </a:prstGeom>
          <a:noFill/>
          <a:ln w="12700">
            <a:solidFill>
              <a:prstClr val="black"/>
            </a:solidFill>
          </a:ln>
        </p:spPr>
        <p:txBody>
          <a:bodyPr vert="horz" lIns="93177" tIns="46589" rIns="93177" bIns="46589" rtlCol="0" anchor="ctr"/>
          <a:lstStyle/>
          <a:p>
            <a:endParaRPr lang="en-US"/>
          </a:p>
        </p:txBody>
      </p:sp>
      <p:sp>
        <p:nvSpPr>
          <p:cNvPr id="5" name="Notes Placeholder 4"/>
          <p:cNvSpPr>
            <a:spLocks noGrp="1"/>
          </p:cNvSpPr>
          <p:nvPr>
            <p:ph type="body" sz="quarter" idx="3"/>
          </p:nvPr>
        </p:nvSpPr>
        <p:spPr>
          <a:xfrm>
            <a:off x="701040" y="4415790"/>
            <a:ext cx="5608320" cy="4183380"/>
          </a:xfrm>
          <a:prstGeom prst="rect">
            <a:avLst/>
          </a:prstGeom>
        </p:spPr>
        <p:txBody>
          <a:bodyPr vert="horz" lIns="93177" tIns="46589" rIns="93177" bIns="46589"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829967"/>
            <a:ext cx="3037840" cy="464820"/>
          </a:xfrm>
          <a:prstGeom prst="rect">
            <a:avLst/>
          </a:prstGeom>
        </p:spPr>
        <p:txBody>
          <a:bodyPr vert="horz" lIns="93177" tIns="46589" rIns="93177" bIns="46589" rtlCol="0" anchor="b"/>
          <a:lstStyle>
            <a:lvl1pPr algn="l">
              <a:defRPr sz="1200"/>
            </a:lvl1pPr>
          </a:lstStyle>
          <a:p>
            <a:endParaRPr lang="en-US"/>
          </a:p>
        </p:txBody>
      </p:sp>
      <p:sp>
        <p:nvSpPr>
          <p:cNvPr id="7" name="Slide Number Placeholder 6"/>
          <p:cNvSpPr>
            <a:spLocks noGrp="1"/>
          </p:cNvSpPr>
          <p:nvPr>
            <p:ph type="sldNum" sz="quarter" idx="5"/>
          </p:nvPr>
        </p:nvSpPr>
        <p:spPr>
          <a:xfrm>
            <a:off x="3970938" y="8829967"/>
            <a:ext cx="3037840" cy="464820"/>
          </a:xfrm>
          <a:prstGeom prst="rect">
            <a:avLst/>
          </a:prstGeom>
        </p:spPr>
        <p:txBody>
          <a:bodyPr vert="horz" lIns="93177" tIns="46589" rIns="93177" bIns="46589" rtlCol="0" anchor="b"/>
          <a:lstStyle>
            <a:lvl1pPr algn="r">
              <a:defRPr sz="1200"/>
            </a:lvl1pPr>
          </a:lstStyle>
          <a:p>
            <a:fld id="{2D05580E-26FA-184E-8022-66F19D4F382E}" type="slidenum">
              <a:rPr lang="en-US" smtClean="0"/>
              <a:pPr/>
              <a:t>‹#›</a:t>
            </a:fld>
            <a:endParaRPr lang="en-US"/>
          </a:p>
        </p:txBody>
      </p:sp>
    </p:spTree>
    <p:extLst>
      <p:ext uri="{BB962C8B-B14F-4D97-AF65-F5344CB8AC3E}">
        <p14:creationId xmlns:p14="http://schemas.microsoft.com/office/powerpoint/2010/main" val="2700185134"/>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 Id="rId2" Type="http://schemas.openxmlformats.org/officeDocument/2006/relationships/slide" Target="../slides/slide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2D05580E-26FA-184E-8022-66F19D4F382E}" type="slidenum">
              <a:rPr lang="en-US" smtClean="0"/>
              <a:pPr/>
              <a:t>1</a:t>
            </a:fld>
            <a:endParaRPr lang="en-US"/>
          </a:p>
        </p:txBody>
      </p:sp>
    </p:spTree>
    <p:extLst>
      <p:ext uri="{BB962C8B-B14F-4D97-AF65-F5344CB8AC3E}">
        <p14:creationId xmlns:p14="http://schemas.microsoft.com/office/powerpoint/2010/main" val="119334764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3429000" y="11930384"/>
            <a:ext cx="38862000" cy="8232140"/>
          </a:xfrm>
        </p:spPr>
        <p:txBody>
          <a:bodyPr/>
          <a:lstStyle/>
          <a:p>
            <a:r>
              <a:rPr lang="en-US" smtClean="0"/>
              <a:t>Click to edit Master title style</a:t>
            </a:r>
            <a:endParaRPr lang="en-US"/>
          </a:p>
        </p:txBody>
      </p:sp>
      <p:sp>
        <p:nvSpPr>
          <p:cNvPr id="3" name="Subtitle 2"/>
          <p:cNvSpPr>
            <a:spLocks noGrp="1"/>
          </p:cNvSpPr>
          <p:nvPr>
            <p:ph type="subTitle" idx="1"/>
          </p:nvPr>
        </p:nvSpPr>
        <p:spPr>
          <a:xfrm>
            <a:off x="6858000" y="21762720"/>
            <a:ext cx="32004000" cy="9814560"/>
          </a:xfrm>
        </p:spPr>
        <p:txBody>
          <a:bodyPr/>
          <a:lstStyle>
            <a:lvl1pPr marL="0" indent="0" algn="ctr">
              <a:buNone/>
              <a:defRPr>
                <a:solidFill>
                  <a:schemeClr val="tx1">
                    <a:tint val="75000"/>
                  </a:schemeClr>
                </a:solidFill>
              </a:defRPr>
            </a:lvl1pPr>
            <a:lvl2pPr marL="2455804" indent="0" algn="ctr">
              <a:buNone/>
              <a:defRPr>
                <a:solidFill>
                  <a:schemeClr val="tx1">
                    <a:tint val="75000"/>
                  </a:schemeClr>
                </a:solidFill>
              </a:defRPr>
            </a:lvl2pPr>
            <a:lvl3pPr marL="4911608" indent="0" algn="ctr">
              <a:buNone/>
              <a:defRPr>
                <a:solidFill>
                  <a:schemeClr val="tx1">
                    <a:tint val="75000"/>
                  </a:schemeClr>
                </a:solidFill>
              </a:defRPr>
            </a:lvl3pPr>
            <a:lvl4pPr marL="7367412" indent="0" algn="ctr">
              <a:buNone/>
              <a:defRPr>
                <a:solidFill>
                  <a:schemeClr val="tx1">
                    <a:tint val="75000"/>
                  </a:schemeClr>
                </a:solidFill>
              </a:defRPr>
            </a:lvl4pPr>
            <a:lvl5pPr marL="9823216" indent="0" algn="ctr">
              <a:buNone/>
              <a:defRPr>
                <a:solidFill>
                  <a:schemeClr val="tx1">
                    <a:tint val="75000"/>
                  </a:schemeClr>
                </a:solidFill>
              </a:defRPr>
            </a:lvl5pPr>
            <a:lvl6pPr marL="12279020" indent="0" algn="ctr">
              <a:buNone/>
              <a:defRPr>
                <a:solidFill>
                  <a:schemeClr val="tx1">
                    <a:tint val="75000"/>
                  </a:schemeClr>
                </a:solidFill>
              </a:defRPr>
            </a:lvl6pPr>
            <a:lvl7pPr marL="14734824" indent="0" algn="ctr">
              <a:buNone/>
              <a:defRPr>
                <a:solidFill>
                  <a:schemeClr val="tx1">
                    <a:tint val="75000"/>
                  </a:schemeClr>
                </a:solidFill>
              </a:defRPr>
            </a:lvl7pPr>
            <a:lvl8pPr marL="17190629" indent="0" algn="ctr">
              <a:buNone/>
              <a:defRPr>
                <a:solidFill>
                  <a:schemeClr val="tx1">
                    <a:tint val="75000"/>
                  </a:schemeClr>
                </a:solidFill>
              </a:defRPr>
            </a:lvl8pPr>
            <a:lvl9pPr marL="19646433"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3DE6507A-1B7A-3843-BD20-0F8D4723AFB4}" type="datetimeFigureOut">
              <a:rPr lang="en-US" smtClean="0"/>
              <a:pPr/>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147942187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6507A-1B7A-3843-BD20-0F8D4723AFB4}" type="datetimeFigureOut">
              <a:rPr lang="en-US" smtClean="0"/>
              <a:pPr/>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16696274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33147000" y="1537976"/>
            <a:ext cx="10287000" cy="32768540"/>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2286000" y="1537976"/>
            <a:ext cx="30099000" cy="32768540"/>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6507A-1B7A-3843-BD20-0F8D4723AFB4}" type="datetimeFigureOut">
              <a:rPr lang="en-US" smtClean="0"/>
              <a:pPr/>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63977229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3DE6507A-1B7A-3843-BD20-0F8D4723AFB4}" type="datetimeFigureOut">
              <a:rPr lang="en-US" smtClean="0"/>
              <a:pPr/>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142281921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3611566" y="24678643"/>
            <a:ext cx="38862000" cy="7627620"/>
          </a:xfrm>
        </p:spPr>
        <p:txBody>
          <a:bodyPr anchor="t"/>
          <a:lstStyle>
            <a:lvl1pPr algn="l">
              <a:defRPr sz="21500" b="1" cap="all"/>
            </a:lvl1pPr>
          </a:lstStyle>
          <a:p>
            <a:r>
              <a:rPr lang="en-US" smtClean="0"/>
              <a:t>Click to edit Master title style</a:t>
            </a:r>
            <a:endParaRPr lang="en-US"/>
          </a:p>
        </p:txBody>
      </p:sp>
      <p:sp>
        <p:nvSpPr>
          <p:cNvPr id="3" name="Text Placeholder 2"/>
          <p:cNvSpPr>
            <a:spLocks noGrp="1"/>
          </p:cNvSpPr>
          <p:nvPr>
            <p:ph type="body" idx="1"/>
          </p:nvPr>
        </p:nvSpPr>
        <p:spPr>
          <a:xfrm>
            <a:off x="3611566" y="16277597"/>
            <a:ext cx="38862000" cy="8401047"/>
          </a:xfrm>
        </p:spPr>
        <p:txBody>
          <a:bodyPr anchor="b"/>
          <a:lstStyle>
            <a:lvl1pPr marL="0" indent="0">
              <a:buNone/>
              <a:defRPr sz="10700">
                <a:solidFill>
                  <a:schemeClr val="tx1">
                    <a:tint val="75000"/>
                  </a:schemeClr>
                </a:solidFill>
              </a:defRPr>
            </a:lvl1pPr>
            <a:lvl2pPr marL="2455804" indent="0">
              <a:buNone/>
              <a:defRPr sz="9700">
                <a:solidFill>
                  <a:schemeClr val="tx1">
                    <a:tint val="75000"/>
                  </a:schemeClr>
                </a:solidFill>
              </a:defRPr>
            </a:lvl2pPr>
            <a:lvl3pPr marL="4911608" indent="0">
              <a:buNone/>
              <a:defRPr sz="8600">
                <a:solidFill>
                  <a:schemeClr val="tx1">
                    <a:tint val="75000"/>
                  </a:schemeClr>
                </a:solidFill>
              </a:defRPr>
            </a:lvl3pPr>
            <a:lvl4pPr marL="7367412" indent="0">
              <a:buNone/>
              <a:defRPr sz="7500">
                <a:solidFill>
                  <a:schemeClr val="tx1">
                    <a:tint val="75000"/>
                  </a:schemeClr>
                </a:solidFill>
              </a:defRPr>
            </a:lvl4pPr>
            <a:lvl5pPr marL="9823216" indent="0">
              <a:buNone/>
              <a:defRPr sz="7500">
                <a:solidFill>
                  <a:schemeClr val="tx1">
                    <a:tint val="75000"/>
                  </a:schemeClr>
                </a:solidFill>
              </a:defRPr>
            </a:lvl5pPr>
            <a:lvl6pPr marL="12279020" indent="0">
              <a:buNone/>
              <a:defRPr sz="7500">
                <a:solidFill>
                  <a:schemeClr val="tx1">
                    <a:tint val="75000"/>
                  </a:schemeClr>
                </a:solidFill>
              </a:defRPr>
            </a:lvl6pPr>
            <a:lvl7pPr marL="14734824" indent="0">
              <a:buNone/>
              <a:defRPr sz="7500">
                <a:solidFill>
                  <a:schemeClr val="tx1">
                    <a:tint val="75000"/>
                  </a:schemeClr>
                </a:solidFill>
              </a:defRPr>
            </a:lvl7pPr>
            <a:lvl8pPr marL="17190629" indent="0">
              <a:buNone/>
              <a:defRPr sz="7500">
                <a:solidFill>
                  <a:schemeClr val="tx1">
                    <a:tint val="75000"/>
                  </a:schemeClr>
                </a:solidFill>
              </a:defRPr>
            </a:lvl8pPr>
            <a:lvl9pPr marL="19646433" indent="0">
              <a:buNone/>
              <a:defRPr sz="75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3DE6507A-1B7A-3843-BD20-0F8D4723AFB4}" type="datetimeFigureOut">
              <a:rPr lang="en-US" smtClean="0"/>
              <a:pPr/>
              <a:t>3/13/15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137294045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2286000" y="8961123"/>
            <a:ext cx="20193000" cy="25345393"/>
          </a:xfrm>
        </p:spPr>
        <p:txBody>
          <a:bodyPr/>
          <a:lstStyle>
            <a:lvl1pPr>
              <a:defRPr sz="15000"/>
            </a:lvl1pPr>
            <a:lvl2pPr>
              <a:defRPr sz="12900"/>
            </a:lvl2pPr>
            <a:lvl3pPr>
              <a:defRPr sz="107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23241000" y="8961123"/>
            <a:ext cx="20193000" cy="25345393"/>
          </a:xfrm>
        </p:spPr>
        <p:txBody>
          <a:bodyPr/>
          <a:lstStyle>
            <a:lvl1pPr>
              <a:defRPr sz="15000"/>
            </a:lvl1pPr>
            <a:lvl2pPr>
              <a:defRPr sz="12900"/>
            </a:lvl2pPr>
            <a:lvl3pPr>
              <a:defRPr sz="10700"/>
            </a:lvl3pPr>
            <a:lvl4pPr>
              <a:defRPr sz="9700"/>
            </a:lvl4pPr>
            <a:lvl5pPr>
              <a:defRPr sz="9700"/>
            </a:lvl5pPr>
            <a:lvl6pPr>
              <a:defRPr sz="9700"/>
            </a:lvl6pPr>
            <a:lvl7pPr>
              <a:defRPr sz="9700"/>
            </a:lvl7pPr>
            <a:lvl8pPr>
              <a:defRPr sz="9700"/>
            </a:lvl8pPr>
            <a:lvl9pPr>
              <a:defRPr sz="9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3DE6507A-1B7A-3843-BD20-0F8D4723AFB4}" type="datetimeFigureOut">
              <a:rPr lang="en-US" smtClean="0"/>
              <a:pPr/>
              <a:t>3/13/15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130384125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2286001" y="8596633"/>
            <a:ext cx="20200941" cy="3582668"/>
          </a:xfrm>
        </p:spPr>
        <p:txBody>
          <a:bodyPr anchor="b"/>
          <a:lstStyle>
            <a:lvl1pPr marL="0" indent="0">
              <a:buNone/>
              <a:defRPr sz="12900" b="1"/>
            </a:lvl1pPr>
            <a:lvl2pPr marL="2455804" indent="0">
              <a:buNone/>
              <a:defRPr sz="10700" b="1"/>
            </a:lvl2pPr>
            <a:lvl3pPr marL="4911608" indent="0">
              <a:buNone/>
              <a:defRPr sz="9700" b="1"/>
            </a:lvl3pPr>
            <a:lvl4pPr marL="7367412" indent="0">
              <a:buNone/>
              <a:defRPr sz="8600" b="1"/>
            </a:lvl4pPr>
            <a:lvl5pPr marL="9823216" indent="0">
              <a:buNone/>
              <a:defRPr sz="8600" b="1"/>
            </a:lvl5pPr>
            <a:lvl6pPr marL="12279020" indent="0">
              <a:buNone/>
              <a:defRPr sz="8600" b="1"/>
            </a:lvl6pPr>
            <a:lvl7pPr marL="14734824" indent="0">
              <a:buNone/>
              <a:defRPr sz="8600" b="1"/>
            </a:lvl7pPr>
            <a:lvl8pPr marL="17190629" indent="0">
              <a:buNone/>
              <a:defRPr sz="8600" b="1"/>
            </a:lvl8pPr>
            <a:lvl9pPr marL="19646433" indent="0">
              <a:buNone/>
              <a:defRPr sz="8600" b="1"/>
            </a:lvl9pPr>
          </a:lstStyle>
          <a:p>
            <a:pPr lvl="0"/>
            <a:r>
              <a:rPr lang="en-US" smtClean="0"/>
              <a:t>Click to edit Master text styles</a:t>
            </a:r>
          </a:p>
        </p:txBody>
      </p:sp>
      <p:sp>
        <p:nvSpPr>
          <p:cNvPr id="4" name="Content Placeholder 3"/>
          <p:cNvSpPr>
            <a:spLocks noGrp="1"/>
          </p:cNvSpPr>
          <p:nvPr>
            <p:ph sz="half" idx="2"/>
          </p:nvPr>
        </p:nvSpPr>
        <p:spPr>
          <a:xfrm>
            <a:off x="2286001" y="12179301"/>
            <a:ext cx="20200941" cy="22127212"/>
          </a:xfrm>
        </p:spPr>
        <p:txBody>
          <a:bodyPr/>
          <a:lstStyle>
            <a:lvl1pPr>
              <a:defRPr sz="12900"/>
            </a:lvl1pPr>
            <a:lvl2pPr>
              <a:defRPr sz="107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23225129" y="8596633"/>
            <a:ext cx="20208875" cy="3582668"/>
          </a:xfrm>
        </p:spPr>
        <p:txBody>
          <a:bodyPr anchor="b"/>
          <a:lstStyle>
            <a:lvl1pPr marL="0" indent="0">
              <a:buNone/>
              <a:defRPr sz="12900" b="1"/>
            </a:lvl1pPr>
            <a:lvl2pPr marL="2455804" indent="0">
              <a:buNone/>
              <a:defRPr sz="10700" b="1"/>
            </a:lvl2pPr>
            <a:lvl3pPr marL="4911608" indent="0">
              <a:buNone/>
              <a:defRPr sz="9700" b="1"/>
            </a:lvl3pPr>
            <a:lvl4pPr marL="7367412" indent="0">
              <a:buNone/>
              <a:defRPr sz="8600" b="1"/>
            </a:lvl4pPr>
            <a:lvl5pPr marL="9823216" indent="0">
              <a:buNone/>
              <a:defRPr sz="8600" b="1"/>
            </a:lvl5pPr>
            <a:lvl6pPr marL="12279020" indent="0">
              <a:buNone/>
              <a:defRPr sz="8600" b="1"/>
            </a:lvl6pPr>
            <a:lvl7pPr marL="14734824" indent="0">
              <a:buNone/>
              <a:defRPr sz="8600" b="1"/>
            </a:lvl7pPr>
            <a:lvl8pPr marL="17190629" indent="0">
              <a:buNone/>
              <a:defRPr sz="8600" b="1"/>
            </a:lvl8pPr>
            <a:lvl9pPr marL="19646433" indent="0">
              <a:buNone/>
              <a:defRPr sz="8600" b="1"/>
            </a:lvl9pPr>
          </a:lstStyle>
          <a:p>
            <a:pPr lvl="0"/>
            <a:r>
              <a:rPr lang="en-US" smtClean="0"/>
              <a:t>Click to edit Master text styles</a:t>
            </a:r>
          </a:p>
        </p:txBody>
      </p:sp>
      <p:sp>
        <p:nvSpPr>
          <p:cNvPr id="6" name="Content Placeholder 5"/>
          <p:cNvSpPr>
            <a:spLocks noGrp="1"/>
          </p:cNvSpPr>
          <p:nvPr>
            <p:ph sz="quarter" idx="4"/>
          </p:nvPr>
        </p:nvSpPr>
        <p:spPr>
          <a:xfrm>
            <a:off x="23225129" y="12179301"/>
            <a:ext cx="20208875" cy="22127212"/>
          </a:xfrm>
        </p:spPr>
        <p:txBody>
          <a:bodyPr/>
          <a:lstStyle>
            <a:lvl1pPr>
              <a:defRPr sz="12900"/>
            </a:lvl1pPr>
            <a:lvl2pPr>
              <a:defRPr sz="10700"/>
            </a:lvl2pPr>
            <a:lvl3pPr>
              <a:defRPr sz="9700"/>
            </a:lvl3pPr>
            <a:lvl4pPr>
              <a:defRPr sz="8600"/>
            </a:lvl4pPr>
            <a:lvl5pPr>
              <a:defRPr sz="8600"/>
            </a:lvl5pPr>
            <a:lvl6pPr>
              <a:defRPr sz="8600"/>
            </a:lvl6pPr>
            <a:lvl7pPr>
              <a:defRPr sz="8600"/>
            </a:lvl7pPr>
            <a:lvl8pPr>
              <a:defRPr sz="8600"/>
            </a:lvl8pPr>
            <a:lvl9pPr>
              <a:defRPr sz="8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3DE6507A-1B7A-3843-BD20-0F8D4723AFB4}" type="datetimeFigureOut">
              <a:rPr lang="en-US" smtClean="0"/>
              <a:pPr/>
              <a:t>3/13/15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1621421904"/>
      </p:ext>
    </p:extLst>
  </p:cSld>
  <p:clrMapOvr>
    <a:masterClrMapping/>
  </p:clrMapOvr>
  <p:timing>
    <p:tnLst>
      <p:par>
        <p:cTn xmlns:p14="http://schemas.microsoft.com/office/powerpoint/2010/mai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3DE6507A-1B7A-3843-BD20-0F8D4723AFB4}" type="datetimeFigureOut">
              <a:rPr lang="en-US" smtClean="0"/>
              <a:pPr/>
              <a:t>3/13/15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2270851263"/>
      </p:ext>
    </p:extLst>
  </p:cSld>
  <p:clrMapOvr>
    <a:masterClrMapping/>
  </p:clrMapOvr>
  <p:timing>
    <p:tnLst>
      <p:par>
        <p:cTn xmlns:p14="http://schemas.microsoft.com/office/powerpoint/2010/mai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5" name="Rectangle 4"/>
          <p:cNvSpPr>
            <a:spLocks/>
          </p:cNvSpPr>
          <p:nvPr userDrawn="1"/>
        </p:nvSpPr>
        <p:spPr>
          <a:xfrm>
            <a:off x="0" y="4206240"/>
            <a:ext cx="45720000" cy="548640"/>
          </a:xfrm>
          <a:prstGeom prst="rect">
            <a:avLst/>
          </a:prstGeom>
          <a:gradFill>
            <a:gsLst>
              <a:gs pos="0">
                <a:srgbClr val="763084"/>
              </a:gs>
              <a:gs pos="65000">
                <a:srgbClr val="520063"/>
              </a:gs>
            </a:gsLst>
          </a:gradFill>
        </p:spPr>
        <p:style>
          <a:lnRef idx="1">
            <a:schemeClr val="accent4"/>
          </a:lnRef>
          <a:fillRef idx="3">
            <a:schemeClr val="accent4"/>
          </a:fillRef>
          <a:effectRef idx="2">
            <a:schemeClr val="accent4"/>
          </a:effectRef>
          <a:fontRef idx="minor">
            <a:schemeClr val="lt1"/>
          </a:fontRef>
        </p:style>
        <p:txBody>
          <a:bodyPr rtlCol="0" anchor="ctr"/>
          <a:lstStyle/>
          <a:p>
            <a:pPr algn="ctr"/>
            <a:endParaRPr lang="en-US" dirty="0"/>
          </a:p>
        </p:txBody>
      </p:sp>
      <p:sp>
        <p:nvSpPr>
          <p:cNvPr id="11" name="Rounded Rectangle 10"/>
          <p:cNvSpPr>
            <a:spLocks/>
          </p:cNvSpPr>
          <p:nvPr userDrawn="1"/>
        </p:nvSpPr>
        <p:spPr>
          <a:xfrm>
            <a:off x="548640" y="5120640"/>
            <a:ext cx="12618720" cy="10543032"/>
          </a:xfrm>
          <a:prstGeom prst="roundRect">
            <a:avLst>
              <a:gd name="adj" fmla="val 4688"/>
            </a:avLst>
          </a:prstGeom>
          <a:solidFill>
            <a:schemeClr val="bg1"/>
          </a:solidFill>
          <a:ln w="254000" cap="sq" cmpd="thickThin">
            <a:solidFill>
              <a:srgbClr val="52006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2" name="Rounded Rectangle 21"/>
          <p:cNvSpPr>
            <a:spLocks/>
          </p:cNvSpPr>
          <p:nvPr userDrawn="1"/>
        </p:nvSpPr>
        <p:spPr>
          <a:xfrm>
            <a:off x="548640" y="16212312"/>
            <a:ext cx="12618720" cy="10543032"/>
          </a:xfrm>
          <a:prstGeom prst="roundRect">
            <a:avLst>
              <a:gd name="adj" fmla="val 4688"/>
            </a:avLst>
          </a:prstGeom>
          <a:solidFill>
            <a:schemeClr val="bg1"/>
          </a:solidFill>
          <a:ln w="254000" cap="sq" cmpd="thickThin">
            <a:solidFill>
              <a:srgbClr val="52006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3" name="Rounded Rectangle 22"/>
          <p:cNvSpPr>
            <a:spLocks/>
          </p:cNvSpPr>
          <p:nvPr userDrawn="1"/>
        </p:nvSpPr>
        <p:spPr>
          <a:xfrm>
            <a:off x="548640" y="27313128"/>
            <a:ext cx="18653760" cy="10543032"/>
          </a:xfrm>
          <a:prstGeom prst="roundRect">
            <a:avLst>
              <a:gd name="adj" fmla="val 4688"/>
            </a:avLst>
          </a:prstGeom>
          <a:solidFill>
            <a:schemeClr val="bg1"/>
          </a:solidFill>
          <a:ln w="254000" cap="sq" cmpd="thickThin">
            <a:solidFill>
              <a:srgbClr val="52006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4" name="Rounded Rectangle 23"/>
          <p:cNvSpPr>
            <a:spLocks/>
          </p:cNvSpPr>
          <p:nvPr userDrawn="1"/>
        </p:nvSpPr>
        <p:spPr>
          <a:xfrm>
            <a:off x="19659600" y="27313128"/>
            <a:ext cx="12344400" cy="10543032"/>
          </a:xfrm>
          <a:prstGeom prst="roundRect">
            <a:avLst>
              <a:gd name="adj" fmla="val 4688"/>
            </a:avLst>
          </a:prstGeom>
          <a:solidFill>
            <a:schemeClr val="bg1"/>
          </a:solidFill>
          <a:ln w="254000" cap="sq" cmpd="thickThin">
            <a:solidFill>
              <a:srgbClr val="52006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5" name="Rounded Rectangle 24"/>
          <p:cNvSpPr>
            <a:spLocks/>
          </p:cNvSpPr>
          <p:nvPr userDrawn="1"/>
        </p:nvSpPr>
        <p:spPr>
          <a:xfrm>
            <a:off x="32552640" y="27313128"/>
            <a:ext cx="12618720" cy="10543032"/>
          </a:xfrm>
          <a:prstGeom prst="roundRect">
            <a:avLst>
              <a:gd name="adj" fmla="val 4688"/>
            </a:avLst>
          </a:prstGeom>
          <a:solidFill>
            <a:schemeClr val="bg1"/>
          </a:solidFill>
          <a:ln w="254000" cap="sq" cmpd="thickThin">
            <a:solidFill>
              <a:srgbClr val="52006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6" name="Rounded Rectangle 25"/>
          <p:cNvSpPr>
            <a:spLocks/>
          </p:cNvSpPr>
          <p:nvPr userDrawn="1"/>
        </p:nvSpPr>
        <p:spPr>
          <a:xfrm>
            <a:off x="32552640" y="16212312"/>
            <a:ext cx="12618720" cy="10543032"/>
          </a:xfrm>
          <a:prstGeom prst="roundRect">
            <a:avLst>
              <a:gd name="adj" fmla="val 4688"/>
            </a:avLst>
          </a:prstGeom>
          <a:solidFill>
            <a:schemeClr val="bg1"/>
          </a:solidFill>
          <a:ln w="254000" cap="sq" cmpd="thickThin">
            <a:solidFill>
              <a:srgbClr val="52006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
        <p:nvSpPr>
          <p:cNvPr id="27" name="Rounded Rectangle 26"/>
          <p:cNvSpPr>
            <a:spLocks/>
          </p:cNvSpPr>
          <p:nvPr userDrawn="1"/>
        </p:nvSpPr>
        <p:spPr>
          <a:xfrm>
            <a:off x="32552640" y="5120640"/>
            <a:ext cx="12618720" cy="10543032"/>
          </a:xfrm>
          <a:prstGeom prst="roundRect">
            <a:avLst>
              <a:gd name="adj" fmla="val 4688"/>
            </a:avLst>
          </a:prstGeom>
          <a:solidFill>
            <a:schemeClr val="bg1"/>
          </a:solidFill>
          <a:ln w="254000" cap="sq" cmpd="thickThin">
            <a:solidFill>
              <a:srgbClr val="520063"/>
            </a:solidFill>
            <a:prstDash val="solid"/>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3742952552"/>
      </p:ext>
    </p:extLst>
  </p:cSld>
  <p:clrMapOvr>
    <a:masterClrMapping/>
  </p:clrMapOvr>
  <p:timing>
    <p:tnLst>
      <p:par>
        <p:cTn xmlns:p14="http://schemas.microsoft.com/office/powerpoint/2010/mai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2286002" y="1529080"/>
            <a:ext cx="15041566" cy="6507480"/>
          </a:xfrm>
        </p:spPr>
        <p:txBody>
          <a:bodyPr anchor="b"/>
          <a:lstStyle>
            <a:lvl1pPr algn="l">
              <a:defRPr sz="10700" b="1"/>
            </a:lvl1pPr>
          </a:lstStyle>
          <a:p>
            <a:r>
              <a:rPr lang="en-US" smtClean="0"/>
              <a:t>Click to edit Master title style</a:t>
            </a:r>
            <a:endParaRPr lang="en-US"/>
          </a:p>
        </p:txBody>
      </p:sp>
      <p:sp>
        <p:nvSpPr>
          <p:cNvPr id="3" name="Content Placeholder 2"/>
          <p:cNvSpPr>
            <a:spLocks noGrp="1"/>
          </p:cNvSpPr>
          <p:nvPr>
            <p:ph idx="1"/>
          </p:nvPr>
        </p:nvSpPr>
        <p:spPr>
          <a:xfrm>
            <a:off x="17875250" y="1529084"/>
            <a:ext cx="25558750" cy="32777433"/>
          </a:xfrm>
        </p:spPr>
        <p:txBody>
          <a:bodyPr/>
          <a:lstStyle>
            <a:lvl1pPr>
              <a:defRPr sz="17200"/>
            </a:lvl1pPr>
            <a:lvl2pPr>
              <a:defRPr sz="15000"/>
            </a:lvl2pPr>
            <a:lvl3pPr>
              <a:defRPr sz="12900"/>
            </a:lvl3pPr>
            <a:lvl4pPr>
              <a:defRPr sz="10700"/>
            </a:lvl4pPr>
            <a:lvl5pPr>
              <a:defRPr sz="10700"/>
            </a:lvl5pPr>
            <a:lvl6pPr>
              <a:defRPr sz="10700"/>
            </a:lvl6pPr>
            <a:lvl7pPr>
              <a:defRPr sz="10700"/>
            </a:lvl7pPr>
            <a:lvl8pPr>
              <a:defRPr sz="10700"/>
            </a:lvl8pPr>
            <a:lvl9pPr>
              <a:defRPr sz="107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2286002" y="8036564"/>
            <a:ext cx="15041566" cy="26269953"/>
          </a:xfrm>
        </p:spPr>
        <p:txBody>
          <a:bodyPr/>
          <a:lstStyle>
            <a:lvl1pPr marL="0" indent="0">
              <a:buNone/>
              <a:defRPr sz="7500"/>
            </a:lvl1pPr>
            <a:lvl2pPr marL="2455804" indent="0">
              <a:buNone/>
              <a:defRPr sz="6400"/>
            </a:lvl2pPr>
            <a:lvl3pPr marL="4911608" indent="0">
              <a:buNone/>
              <a:defRPr sz="5400"/>
            </a:lvl3pPr>
            <a:lvl4pPr marL="7367412" indent="0">
              <a:buNone/>
              <a:defRPr sz="4800"/>
            </a:lvl4pPr>
            <a:lvl5pPr marL="9823216" indent="0">
              <a:buNone/>
              <a:defRPr sz="4800"/>
            </a:lvl5pPr>
            <a:lvl6pPr marL="12279020" indent="0">
              <a:buNone/>
              <a:defRPr sz="4800"/>
            </a:lvl6pPr>
            <a:lvl7pPr marL="14734824" indent="0">
              <a:buNone/>
              <a:defRPr sz="4800"/>
            </a:lvl7pPr>
            <a:lvl8pPr marL="17190629" indent="0">
              <a:buNone/>
              <a:defRPr sz="4800"/>
            </a:lvl8pPr>
            <a:lvl9pPr marL="19646433"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E6507A-1B7A-3843-BD20-0F8D4723AFB4}" type="datetimeFigureOut">
              <a:rPr lang="en-US" smtClean="0"/>
              <a:pPr/>
              <a:t>3/13/15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970807854"/>
      </p:ext>
    </p:extLst>
  </p:cSld>
  <p:clrMapOvr>
    <a:masterClrMapping/>
  </p:clrMapOvr>
  <p:timing>
    <p:tnLst>
      <p:par>
        <p:cTn xmlns:p14="http://schemas.microsoft.com/office/powerpoint/2010/mai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961441" y="26883361"/>
            <a:ext cx="27432000" cy="3173733"/>
          </a:xfrm>
        </p:spPr>
        <p:txBody>
          <a:bodyPr anchor="b"/>
          <a:lstStyle>
            <a:lvl1pPr algn="l">
              <a:defRPr sz="10700" b="1"/>
            </a:lvl1pPr>
          </a:lstStyle>
          <a:p>
            <a:r>
              <a:rPr lang="en-US" smtClean="0"/>
              <a:t>Click to edit Master title style</a:t>
            </a:r>
            <a:endParaRPr lang="en-US"/>
          </a:p>
        </p:txBody>
      </p:sp>
      <p:sp>
        <p:nvSpPr>
          <p:cNvPr id="3" name="Picture Placeholder 2"/>
          <p:cNvSpPr>
            <a:spLocks noGrp="1"/>
          </p:cNvSpPr>
          <p:nvPr>
            <p:ph type="pic" idx="1"/>
          </p:nvPr>
        </p:nvSpPr>
        <p:spPr>
          <a:xfrm>
            <a:off x="8961441" y="3431540"/>
            <a:ext cx="27432000" cy="23042880"/>
          </a:xfrm>
        </p:spPr>
        <p:txBody>
          <a:bodyPr/>
          <a:lstStyle>
            <a:lvl1pPr marL="0" indent="0">
              <a:buNone/>
              <a:defRPr sz="17200"/>
            </a:lvl1pPr>
            <a:lvl2pPr marL="2455804" indent="0">
              <a:buNone/>
              <a:defRPr sz="15000"/>
            </a:lvl2pPr>
            <a:lvl3pPr marL="4911608" indent="0">
              <a:buNone/>
              <a:defRPr sz="12900"/>
            </a:lvl3pPr>
            <a:lvl4pPr marL="7367412" indent="0">
              <a:buNone/>
              <a:defRPr sz="10700"/>
            </a:lvl4pPr>
            <a:lvl5pPr marL="9823216" indent="0">
              <a:buNone/>
              <a:defRPr sz="10700"/>
            </a:lvl5pPr>
            <a:lvl6pPr marL="12279020" indent="0">
              <a:buNone/>
              <a:defRPr sz="10700"/>
            </a:lvl6pPr>
            <a:lvl7pPr marL="14734824" indent="0">
              <a:buNone/>
              <a:defRPr sz="10700"/>
            </a:lvl7pPr>
            <a:lvl8pPr marL="17190629" indent="0">
              <a:buNone/>
              <a:defRPr sz="10700"/>
            </a:lvl8pPr>
            <a:lvl9pPr marL="19646433" indent="0">
              <a:buNone/>
              <a:defRPr sz="10700"/>
            </a:lvl9pPr>
          </a:lstStyle>
          <a:p>
            <a:endParaRPr lang="en-US"/>
          </a:p>
        </p:txBody>
      </p:sp>
      <p:sp>
        <p:nvSpPr>
          <p:cNvPr id="4" name="Text Placeholder 3"/>
          <p:cNvSpPr>
            <a:spLocks noGrp="1"/>
          </p:cNvSpPr>
          <p:nvPr>
            <p:ph type="body" sz="half" idx="2"/>
          </p:nvPr>
        </p:nvSpPr>
        <p:spPr>
          <a:xfrm>
            <a:off x="8961441" y="30057094"/>
            <a:ext cx="27432000" cy="4507227"/>
          </a:xfrm>
        </p:spPr>
        <p:txBody>
          <a:bodyPr/>
          <a:lstStyle>
            <a:lvl1pPr marL="0" indent="0">
              <a:buNone/>
              <a:defRPr sz="7500"/>
            </a:lvl1pPr>
            <a:lvl2pPr marL="2455804" indent="0">
              <a:buNone/>
              <a:defRPr sz="6400"/>
            </a:lvl2pPr>
            <a:lvl3pPr marL="4911608" indent="0">
              <a:buNone/>
              <a:defRPr sz="5400"/>
            </a:lvl3pPr>
            <a:lvl4pPr marL="7367412" indent="0">
              <a:buNone/>
              <a:defRPr sz="4800"/>
            </a:lvl4pPr>
            <a:lvl5pPr marL="9823216" indent="0">
              <a:buNone/>
              <a:defRPr sz="4800"/>
            </a:lvl5pPr>
            <a:lvl6pPr marL="12279020" indent="0">
              <a:buNone/>
              <a:defRPr sz="4800"/>
            </a:lvl6pPr>
            <a:lvl7pPr marL="14734824" indent="0">
              <a:buNone/>
              <a:defRPr sz="4800"/>
            </a:lvl7pPr>
            <a:lvl8pPr marL="17190629" indent="0">
              <a:buNone/>
              <a:defRPr sz="4800"/>
            </a:lvl8pPr>
            <a:lvl9pPr marL="19646433" indent="0">
              <a:buNone/>
              <a:defRPr sz="48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3DE6507A-1B7A-3843-BD20-0F8D4723AFB4}" type="datetimeFigureOut">
              <a:rPr lang="en-US" smtClean="0"/>
              <a:pPr/>
              <a:t>3/13/15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FE68E7F9-06DC-704F-93D3-8822F261BA15}" type="slidenum">
              <a:rPr lang="en-US" smtClean="0"/>
              <a:pPr/>
              <a:t>‹#›</a:t>
            </a:fld>
            <a:endParaRPr lang="en-US"/>
          </a:p>
        </p:txBody>
      </p:sp>
    </p:spTree>
    <p:extLst>
      <p:ext uri="{BB962C8B-B14F-4D97-AF65-F5344CB8AC3E}">
        <p14:creationId xmlns:p14="http://schemas.microsoft.com/office/powerpoint/2010/main" val="790418944"/>
      </p:ext>
    </p:extLst>
  </p:cSld>
  <p:clrMapOvr>
    <a:masterClrMapping/>
  </p:clrMapOvr>
  <p:timing>
    <p:tnLst>
      <p:par>
        <p:cTn xmlns:p14="http://schemas.microsoft.com/office/powerpoint/2010/main" id="1" dur="indefinite" restart="never" nodeType="tmRoot"/>
      </p:par>
    </p:tnLst>
  </p:timing>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2286000" y="1537972"/>
            <a:ext cx="41148000" cy="6400800"/>
          </a:xfrm>
          <a:prstGeom prst="rect">
            <a:avLst/>
          </a:prstGeom>
        </p:spPr>
        <p:txBody>
          <a:bodyPr vert="horz" lIns="491161" tIns="245580" rIns="491161" bIns="245580" rtlCol="0" anchor="ctr">
            <a:normAutofit/>
          </a:bodyPr>
          <a:lstStyle/>
          <a:p>
            <a:r>
              <a:rPr lang="en-US" dirty="0" smtClean="0"/>
              <a:t>Click to edit Master title style</a:t>
            </a:r>
            <a:endParaRPr lang="en-US" dirty="0"/>
          </a:p>
        </p:txBody>
      </p:sp>
      <p:sp>
        <p:nvSpPr>
          <p:cNvPr id="3" name="Text Placeholder 2"/>
          <p:cNvSpPr>
            <a:spLocks noGrp="1"/>
          </p:cNvSpPr>
          <p:nvPr>
            <p:ph type="body" idx="1"/>
          </p:nvPr>
        </p:nvSpPr>
        <p:spPr>
          <a:xfrm>
            <a:off x="2286000" y="8961123"/>
            <a:ext cx="41148000" cy="25345393"/>
          </a:xfrm>
          <a:prstGeom prst="rect">
            <a:avLst/>
          </a:prstGeom>
        </p:spPr>
        <p:txBody>
          <a:bodyPr vert="horz" lIns="491161" tIns="245580" rIns="491161" bIns="245580" rtlCol="0">
            <a:normAutofit/>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2"/>
          </p:nvPr>
        </p:nvSpPr>
        <p:spPr>
          <a:xfrm>
            <a:off x="2286000" y="35595564"/>
            <a:ext cx="10668000" cy="2044700"/>
          </a:xfrm>
          <a:prstGeom prst="rect">
            <a:avLst/>
          </a:prstGeom>
        </p:spPr>
        <p:txBody>
          <a:bodyPr vert="horz" lIns="491161" tIns="245580" rIns="491161" bIns="245580" rtlCol="0" anchor="ctr"/>
          <a:lstStyle>
            <a:lvl1pPr algn="l">
              <a:defRPr sz="6400">
                <a:solidFill>
                  <a:schemeClr val="tx1">
                    <a:tint val="75000"/>
                  </a:schemeClr>
                </a:solidFill>
              </a:defRPr>
            </a:lvl1pPr>
          </a:lstStyle>
          <a:p>
            <a:fld id="{3DE6507A-1B7A-3843-BD20-0F8D4723AFB4}" type="datetimeFigureOut">
              <a:rPr lang="en-US" smtClean="0"/>
              <a:pPr/>
              <a:t>3/13/15</a:t>
            </a:fld>
            <a:endParaRPr lang="en-US"/>
          </a:p>
        </p:txBody>
      </p:sp>
      <p:sp>
        <p:nvSpPr>
          <p:cNvPr id="5" name="Footer Placeholder 4"/>
          <p:cNvSpPr>
            <a:spLocks noGrp="1"/>
          </p:cNvSpPr>
          <p:nvPr>
            <p:ph type="ftr" sz="quarter" idx="3"/>
          </p:nvPr>
        </p:nvSpPr>
        <p:spPr>
          <a:xfrm>
            <a:off x="15621000" y="35595564"/>
            <a:ext cx="14478000" cy="2044700"/>
          </a:xfrm>
          <a:prstGeom prst="rect">
            <a:avLst/>
          </a:prstGeom>
        </p:spPr>
        <p:txBody>
          <a:bodyPr vert="horz" lIns="491161" tIns="245580" rIns="491161" bIns="245580" rtlCol="0" anchor="ctr"/>
          <a:lstStyle>
            <a:lvl1pPr algn="ctr">
              <a:defRPr sz="64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32766000" y="35595564"/>
            <a:ext cx="10668000" cy="2044700"/>
          </a:xfrm>
          <a:prstGeom prst="rect">
            <a:avLst/>
          </a:prstGeom>
        </p:spPr>
        <p:txBody>
          <a:bodyPr vert="horz" lIns="491161" tIns="245580" rIns="491161" bIns="245580" rtlCol="0" anchor="ctr"/>
          <a:lstStyle>
            <a:lvl1pPr algn="r">
              <a:defRPr sz="6400">
                <a:solidFill>
                  <a:schemeClr val="tx1">
                    <a:tint val="75000"/>
                  </a:schemeClr>
                </a:solidFill>
              </a:defRPr>
            </a:lvl1pPr>
          </a:lstStyle>
          <a:p>
            <a:fld id="{FE68E7F9-06DC-704F-93D3-8822F261BA15}" type="slidenum">
              <a:rPr lang="en-US" smtClean="0"/>
              <a:pPr/>
              <a:t>‹#›</a:t>
            </a:fld>
            <a:endParaRPr lang="en-US"/>
          </a:p>
        </p:txBody>
      </p:sp>
    </p:spTree>
    <p:extLst>
      <p:ext uri="{BB962C8B-B14F-4D97-AF65-F5344CB8AC3E}">
        <p14:creationId xmlns:p14="http://schemas.microsoft.com/office/powerpoint/2010/main" val="331307068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iming>
    <p:tnLst>
      <p:par>
        <p:cTn xmlns:p14="http://schemas.microsoft.com/office/powerpoint/2010/main" id="1" dur="indefinite" restart="never" nodeType="tmRoot"/>
      </p:par>
    </p:tnLst>
  </p:timing>
  <p:txStyles>
    <p:titleStyle>
      <a:lvl1pPr algn="ctr" defTabSz="2455804" rtl="0" eaLnBrk="1" latinLnBrk="0" hangingPunct="1">
        <a:spcBef>
          <a:spcPct val="0"/>
        </a:spcBef>
        <a:buNone/>
        <a:defRPr sz="23600" kern="1200">
          <a:solidFill>
            <a:schemeClr val="tx1"/>
          </a:solidFill>
          <a:latin typeface="+mj-lt"/>
          <a:ea typeface="+mj-ea"/>
          <a:cs typeface="+mj-cs"/>
        </a:defRPr>
      </a:lvl1pPr>
    </p:titleStyle>
    <p:bodyStyle>
      <a:lvl1pPr marL="1841853" indent="-1841853" algn="l" defTabSz="2455804" rtl="0" eaLnBrk="1" latinLnBrk="0" hangingPunct="1">
        <a:spcBef>
          <a:spcPct val="20000"/>
        </a:spcBef>
        <a:buFont typeface="Arial"/>
        <a:buChar char="•"/>
        <a:defRPr sz="17200" kern="1200">
          <a:solidFill>
            <a:schemeClr val="tx1"/>
          </a:solidFill>
          <a:latin typeface="+mn-lt"/>
          <a:ea typeface="+mn-ea"/>
          <a:cs typeface="+mn-cs"/>
        </a:defRPr>
      </a:lvl1pPr>
      <a:lvl2pPr marL="3990682" indent="-1534878" algn="l" defTabSz="2455804" rtl="0" eaLnBrk="1" latinLnBrk="0" hangingPunct="1">
        <a:spcBef>
          <a:spcPct val="20000"/>
        </a:spcBef>
        <a:buFont typeface="Arial"/>
        <a:buChar char="–"/>
        <a:defRPr sz="15000" kern="1200">
          <a:solidFill>
            <a:schemeClr val="tx1"/>
          </a:solidFill>
          <a:latin typeface="+mn-lt"/>
          <a:ea typeface="+mn-ea"/>
          <a:cs typeface="+mn-cs"/>
        </a:defRPr>
      </a:lvl2pPr>
      <a:lvl3pPr marL="6139510" indent="-1227902" algn="l" defTabSz="2455804" rtl="0" eaLnBrk="1" latinLnBrk="0" hangingPunct="1">
        <a:spcBef>
          <a:spcPct val="20000"/>
        </a:spcBef>
        <a:buFont typeface="Arial"/>
        <a:buChar char="•"/>
        <a:defRPr sz="12900" kern="1200">
          <a:solidFill>
            <a:schemeClr val="tx1"/>
          </a:solidFill>
          <a:latin typeface="+mn-lt"/>
          <a:ea typeface="+mn-ea"/>
          <a:cs typeface="+mn-cs"/>
        </a:defRPr>
      </a:lvl3pPr>
      <a:lvl4pPr marL="8595314" indent="-1227902" algn="l" defTabSz="2455804" rtl="0" eaLnBrk="1" latinLnBrk="0" hangingPunct="1">
        <a:spcBef>
          <a:spcPct val="20000"/>
        </a:spcBef>
        <a:buFont typeface="Arial"/>
        <a:buChar char="–"/>
        <a:defRPr sz="10700" kern="1200">
          <a:solidFill>
            <a:schemeClr val="tx1"/>
          </a:solidFill>
          <a:latin typeface="+mn-lt"/>
          <a:ea typeface="+mn-ea"/>
          <a:cs typeface="+mn-cs"/>
        </a:defRPr>
      </a:lvl4pPr>
      <a:lvl5pPr marL="11051118" indent="-1227902" algn="l" defTabSz="2455804" rtl="0" eaLnBrk="1" latinLnBrk="0" hangingPunct="1">
        <a:spcBef>
          <a:spcPct val="20000"/>
        </a:spcBef>
        <a:buFont typeface="Arial"/>
        <a:buChar char="»"/>
        <a:defRPr sz="10700" kern="1200">
          <a:solidFill>
            <a:schemeClr val="tx1"/>
          </a:solidFill>
          <a:latin typeface="+mn-lt"/>
          <a:ea typeface="+mn-ea"/>
          <a:cs typeface="+mn-cs"/>
        </a:defRPr>
      </a:lvl5pPr>
      <a:lvl6pPr marL="13506922" indent="-1227902" algn="l" defTabSz="2455804" rtl="0" eaLnBrk="1" latinLnBrk="0" hangingPunct="1">
        <a:spcBef>
          <a:spcPct val="20000"/>
        </a:spcBef>
        <a:buFont typeface="Arial"/>
        <a:buChar char="•"/>
        <a:defRPr sz="10700" kern="1200">
          <a:solidFill>
            <a:schemeClr val="tx1"/>
          </a:solidFill>
          <a:latin typeface="+mn-lt"/>
          <a:ea typeface="+mn-ea"/>
          <a:cs typeface="+mn-cs"/>
        </a:defRPr>
      </a:lvl6pPr>
      <a:lvl7pPr marL="15962727" indent="-1227902" algn="l" defTabSz="2455804" rtl="0" eaLnBrk="1" latinLnBrk="0" hangingPunct="1">
        <a:spcBef>
          <a:spcPct val="20000"/>
        </a:spcBef>
        <a:buFont typeface="Arial"/>
        <a:buChar char="•"/>
        <a:defRPr sz="10700" kern="1200">
          <a:solidFill>
            <a:schemeClr val="tx1"/>
          </a:solidFill>
          <a:latin typeface="+mn-lt"/>
          <a:ea typeface="+mn-ea"/>
          <a:cs typeface="+mn-cs"/>
        </a:defRPr>
      </a:lvl7pPr>
      <a:lvl8pPr marL="18418531" indent="-1227902" algn="l" defTabSz="2455804" rtl="0" eaLnBrk="1" latinLnBrk="0" hangingPunct="1">
        <a:spcBef>
          <a:spcPct val="20000"/>
        </a:spcBef>
        <a:buFont typeface="Arial"/>
        <a:buChar char="•"/>
        <a:defRPr sz="10700" kern="1200">
          <a:solidFill>
            <a:schemeClr val="tx1"/>
          </a:solidFill>
          <a:latin typeface="+mn-lt"/>
          <a:ea typeface="+mn-ea"/>
          <a:cs typeface="+mn-cs"/>
        </a:defRPr>
      </a:lvl8pPr>
      <a:lvl9pPr marL="20874335" indent="-1227902" algn="l" defTabSz="2455804" rtl="0" eaLnBrk="1" latinLnBrk="0" hangingPunct="1">
        <a:spcBef>
          <a:spcPct val="20000"/>
        </a:spcBef>
        <a:buFont typeface="Arial"/>
        <a:buChar char="•"/>
        <a:defRPr sz="10700" kern="1200">
          <a:solidFill>
            <a:schemeClr val="tx1"/>
          </a:solidFill>
          <a:latin typeface="+mn-lt"/>
          <a:ea typeface="+mn-ea"/>
          <a:cs typeface="+mn-cs"/>
        </a:defRPr>
      </a:lvl9pPr>
    </p:bodyStyle>
    <p:otherStyle>
      <a:defPPr>
        <a:defRPr lang="en-US"/>
      </a:defPPr>
      <a:lvl1pPr marL="0" algn="l" defTabSz="2455804" rtl="0" eaLnBrk="1" latinLnBrk="0" hangingPunct="1">
        <a:defRPr sz="9700" kern="1200">
          <a:solidFill>
            <a:schemeClr val="tx1"/>
          </a:solidFill>
          <a:latin typeface="+mn-lt"/>
          <a:ea typeface="+mn-ea"/>
          <a:cs typeface="+mn-cs"/>
        </a:defRPr>
      </a:lvl1pPr>
      <a:lvl2pPr marL="2455804" algn="l" defTabSz="2455804" rtl="0" eaLnBrk="1" latinLnBrk="0" hangingPunct="1">
        <a:defRPr sz="9700" kern="1200">
          <a:solidFill>
            <a:schemeClr val="tx1"/>
          </a:solidFill>
          <a:latin typeface="+mn-lt"/>
          <a:ea typeface="+mn-ea"/>
          <a:cs typeface="+mn-cs"/>
        </a:defRPr>
      </a:lvl2pPr>
      <a:lvl3pPr marL="4911608" algn="l" defTabSz="2455804" rtl="0" eaLnBrk="1" latinLnBrk="0" hangingPunct="1">
        <a:defRPr sz="9700" kern="1200">
          <a:solidFill>
            <a:schemeClr val="tx1"/>
          </a:solidFill>
          <a:latin typeface="+mn-lt"/>
          <a:ea typeface="+mn-ea"/>
          <a:cs typeface="+mn-cs"/>
        </a:defRPr>
      </a:lvl3pPr>
      <a:lvl4pPr marL="7367412" algn="l" defTabSz="2455804" rtl="0" eaLnBrk="1" latinLnBrk="0" hangingPunct="1">
        <a:defRPr sz="9700" kern="1200">
          <a:solidFill>
            <a:schemeClr val="tx1"/>
          </a:solidFill>
          <a:latin typeface="+mn-lt"/>
          <a:ea typeface="+mn-ea"/>
          <a:cs typeface="+mn-cs"/>
        </a:defRPr>
      </a:lvl4pPr>
      <a:lvl5pPr marL="9823216" algn="l" defTabSz="2455804" rtl="0" eaLnBrk="1" latinLnBrk="0" hangingPunct="1">
        <a:defRPr sz="9700" kern="1200">
          <a:solidFill>
            <a:schemeClr val="tx1"/>
          </a:solidFill>
          <a:latin typeface="+mn-lt"/>
          <a:ea typeface="+mn-ea"/>
          <a:cs typeface="+mn-cs"/>
        </a:defRPr>
      </a:lvl5pPr>
      <a:lvl6pPr marL="12279020" algn="l" defTabSz="2455804" rtl="0" eaLnBrk="1" latinLnBrk="0" hangingPunct="1">
        <a:defRPr sz="9700" kern="1200">
          <a:solidFill>
            <a:schemeClr val="tx1"/>
          </a:solidFill>
          <a:latin typeface="+mn-lt"/>
          <a:ea typeface="+mn-ea"/>
          <a:cs typeface="+mn-cs"/>
        </a:defRPr>
      </a:lvl6pPr>
      <a:lvl7pPr marL="14734824" algn="l" defTabSz="2455804" rtl="0" eaLnBrk="1" latinLnBrk="0" hangingPunct="1">
        <a:defRPr sz="9700" kern="1200">
          <a:solidFill>
            <a:schemeClr val="tx1"/>
          </a:solidFill>
          <a:latin typeface="+mn-lt"/>
          <a:ea typeface="+mn-ea"/>
          <a:cs typeface="+mn-cs"/>
        </a:defRPr>
      </a:lvl7pPr>
      <a:lvl8pPr marL="17190629" algn="l" defTabSz="2455804" rtl="0" eaLnBrk="1" latinLnBrk="0" hangingPunct="1">
        <a:defRPr sz="9700" kern="1200">
          <a:solidFill>
            <a:schemeClr val="tx1"/>
          </a:solidFill>
          <a:latin typeface="+mn-lt"/>
          <a:ea typeface="+mn-ea"/>
          <a:cs typeface="+mn-cs"/>
        </a:defRPr>
      </a:lvl8pPr>
      <a:lvl9pPr marL="19646433" algn="l" defTabSz="2455804" rtl="0" eaLnBrk="1" latinLnBrk="0" hangingPunct="1">
        <a:defRPr sz="97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3" Type="http://schemas.openxmlformats.org/officeDocument/2006/relationships/image" Target="../media/image16.jpeg"/><Relationship Id="rId14" Type="http://schemas.openxmlformats.org/officeDocument/2006/relationships/image" Target="../media/image17.jpeg"/><Relationship Id="rId15" Type="http://schemas.openxmlformats.org/officeDocument/2006/relationships/image" Target="../media/image18.jpeg"/><Relationship Id="rId16" Type="http://schemas.openxmlformats.org/officeDocument/2006/relationships/image" Target="../media/image19.jpeg"/><Relationship Id="rId17" Type="http://schemas.openxmlformats.org/officeDocument/2006/relationships/image" Target="../media/image20.png"/><Relationship Id="rId18" Type="http://schemas.openxmlformats.org/officeDocument/2006/relationships/image" Target="../media/image21.png"/><Relationship Id="rId19" Type="http://schemas.openxmlformats.org/officeDocument/2006/relationships/image" Target="../media/image22.jpeg"/><Relationship Id="rId50" Type="http://schemas.openxmlformats.org/officeDocument/2006/relationships/image" Target="../media/image41.png"/><Relationship Id="rId51" Type="http://schemas.openxmlformats.org/officeDocument/2006/relationships/oleObject" Target="../embeddings/oleObject7.bin"/><Relationship Id="rId52" Type="http://schemas.openxmlformats.org/officeDocument/2006/relationships/image" Target="../media/image8.emf"/><Relationship Id="rId53" Type="http://schemas.openxmlformats.org/officeDocument/2006/relationships/image" Target="../media/image42.png"/><Relationship Id="rId54" Type="http://schemas.openxmlformats.org/officeDocument/2006/relationships/image" Target="../media/image43.png"/><Relationship Id="rId55" Type="http://schemas.openxmlformats.org/officeDocument/2006/relationships/image" Target="../media/image44.png"/><Relationship Id="rId40" Type="http://schemas.openxmlformats.org/officeDocument/2006/relationships/oleObject" Target="../embeddings/oleObject4.bin"/><Relationship Id="rId41" Type="http://schemas.openxmlformats.org/officeDocument/2006/relationships/image" Target="../media/image5.emf"/><Relationship Id="rId42" Type="http://schemas.openxmlformats.org/officeDocument/2006/relationships/oleObject" Target="../embeddings/oleObject5.bin"/><Relationship Id="rId43" Type="http://schemas.openxmlformats.org/officeDocument/2006/relationships/image" Target="../media/image6.emf"/><Relationship Id="rId44" Type="http://schemas.openxmlformats.org/officeDocument/2006/relationships/image" Target="../media/image37.png"/><Relationship Id="rId45" Type="http://schemas.openxmlformats.org/officeDocument/2006/relationships/oleObject" Target="../embeddings/oleObject6.bin"/><Relationship Id="rId46" Type="http://schemas.openxmlformats.org/officeDocument/2006/relationships/image" Target="../media/image7.emf"/><Relationship Id="rId47" Type="http://schemas.openxmlformats.org/officeDocument/2006/relationships/image" Target="../media/image38.emf"/><Relationship Id="rId48" Type="http://schemas.openxmlformats.org/officeDocument/2006/relationships/image" Target="../media/image39.png"/><Relationship Id="rId49" Type="http://schemas.openxmlformats.org/officeDocument/2006/relationships/image" Target="../media/image40.png"/><Relationship Id="rId1" Type="http://schemas.openxmlformats.org/officeDocument/2006/relationships/vmlDrawing" Target="../drawings/vmlDrawing1.vml"/><Relationship Id="rId2" Type="http://schemas.openxmlformats.org/officeDocument/2006/relationships/slideLayout" Target="../slideLayouts/slideLayout7.xml"/><Relationship Id="rId3" Type="http://schemas.openxmlformats.org/officeDocument/2006/relationships/notesSlide" Target="../notesSlides/notesSlide1.xml"/><Relationship Id="rId4" Type="http://schemas.openxmlformats.org/officeDocument/2006/relationships/image" Target="../media/image9.jpeg"/><Relationship Id="rId5" Type="http://schemas.openxmlformats.org/officeDocument/2006/relationships/image" Target="../media/image10.png"/><Relationship Id="rId6" Type="http://schemas.openxmlformats.org/officeDocument/2006/relationships/image" Target="../media/image11.png"/><Relationship Id="rId7" Type="http://schemas.openxmlformats.org/officeDocument/2006/relationships/image" Target="../media/image12.jpeg"/><Relationship Id="rId8" Type="http://schemas.openxmlformats.org/officeDocument/2006/relationships/image" Target="../media/image13.jpeg"/><Relationship Id="rId9" Type="http://schemas.openxmlformats.org/officeDocument/2006/relationships/image" Target="../media/image14.emf"/><Relationship Id="rId30" Type="http://schemas.openxmlformats.org/officeDocument/2006/relationships/image" Target="../media/image27.png"/><Relationship Id="rId31" Type="http://schemas.openxmlformats.org/officeDocument/2006/relationships/image" Target="../media/image28.png"/><Relationship Id="rId32" Type="http://schemas.openxmlformats.org/officeDocument/2006/relationships/image" Target="../media/image29.png"/><Relationship Id="rId33" Type="http://schemas.openxmlformats.org/officeDocument/2006/relationships/image" Target="../media/image30.png"/><Relationship Id="rId34" Type="http://schemas.openxmlformats.org/officeDocument/2006/relationships/image" Target="../media/image31.tiff"/><Relationship Id="rId35" Type="http://schemas.openxmlformats.org/officeDocument/2006/relationships/image" Target="../media/image32.png"/><Relationship Id="rId36" Type="http://schemas.openxmlformats.org/officeDocument/2006/relationships/image" Target="../media/image33.png"/><Relationship Id="rId37" Type="http://schemas.openxmlformats.org/officeDocument/2006/relationships/image" Target="../media/image34.tiff"/><Relationship Id="rId38" Type="http://schemas.openxmlformats.org/officeDocument/2006/relationships/image" Target="../media/image35.png"/><Relationship Id="rId39" Type="http://schemas.openxmlformats.org/officeDocument/2006/relationships/image" Target="../media/image36.png"/><Relationship Id="rId20" Type="http://schemas.openxmlformats.org/officeDocument/2006/relationships/image" Target="../media/image23.jpeg"/><Relationship Id="rId21" Type="http://schemas.openxmlformats.org/officeDocument/2006/relationships/image" Target="../media/image24.jpeg"/><Relationship Id="rId22" Type="http://schemas.openxmlformats.org/officeDocument/2006/relationships/oleObject" Target="../embeddings/oleObject1.bin"/><Relationship Id="rId23" Type="http://schemas.openxmlformats.org/officeDocument/2006/relationships/image" Target="../media/image2.wmf"/><Relationship Id="rId24" Type="http://schemas.openxmlformats.org/officeDocument/2006/relationships/oleObject" Target="../embeddings/oleObject2.bin"/><Relationship Id="rId25" Type="http://schemas.openxmlformats.org/officeDocument/2006/relationships/image" Target="../media/image3.wmf"/><Relationship Id="rId26" Type="http://schemas.openxmlformats.org/officeDocument/2006/relationships/oleObject" Target="../embeddings/oleObject3.bin"/><Relationship Id="rId27" Type="http://schemas.openxmlformats.org/officeDocument/2006/relationships/image" Target="../media/image4.wmf"/><Relationship Id="rId28" Type="http://schemas.openxmlformats.org/officeDocument/2006/relationships/image" Target="../media/image25.png"/><Relationship Id="rId29" Type="http://schemas.openxmlformats.org/officeDocument/2006/relationships/image" Target="../media/image26.wmf"/><Relationship Id="rId10" Type="http://schemas.openxmlformats.org/officeDocument/2006/relationships/oleObject" Target="???" TargetMode="External"/><Relationship Id="rId11" Type="http://schemas.openxmlformats.org/officeDocument/2006/relationships/image" Target="../media/image1.png"/><Relationship Id="rId12" Type="http://schemas.openxmlformats.org/officeDocument/2006/relationships/image" Target="../media/image15.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9"/>
          <p:cNvGrpSpPr/>
          <p:nvPr/>
        </p:nvGrpSpPr>
        <p:grpSpPr>
          <a:xfrm>
            <a:off x="32817389" y="10224897"/>
            <a:ext cx="8629166" cy="5020518"/>
            <a:chOff x="32817389" y="10224897"/>
            <a:chExt cx="8629166" cy="5020518"/>
          </a:xfrm>
        </p:grpSpPr>
        <p:pic>
          <p:nvPicPr>
            <p:cNvPr id="3" name="Picture 2" descr="lipid.jpeg"/>
            <p:cNvPicPr>
              <a:picLocks noChangeAspect="1"/>
            </p:cNvPicPr>
            <p:nvPr/>
          </p:nvPicPr>
          <p:blipFill rotWithShape="1">
            <a:blip r:embed="rId4">
              <a:extLst>
                <a:ext uri="{28A0092B-C50C-407E-A947-70E740481C1C}">
                  <a14:useLocalDpi xmlns:a14="http://schemas.microsoft.com/office/drawing/2010/main" val="0"/>
                </a:ext>
              </a:extLst>
            </a:blip>
            <a:srcRect r="42819"/>
            <a:stretch/>
          </p:blipFill>
          <p:spPr>
            <a:xfrm>
              <a:off x="32819427" y="10224897"/>
              <a:ext cx="8627128" cy="5020518"/>
            </a:xfrm>
            <a:prstGeom prst="rect">
              <a:avLst/>
            </a:prstGeom>
          </p:spPr>
        </p:pic>
        <p:sp>
          <p:nvSpPr>
            <p:cNvPr id="246" name="Rectangle 245"/>
            <p:cNvSpPr/>
            <p:nvPr/>
          </p:nvSpPr>
          <p:spPr>
            <a:xfrm>
              <a:off x="32817389" y="10252000"/>
              <a:ext cx="329047" cy="263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grpSp>
      <p:sp>
        <p:nvSpPr>
          <p:cNvPr id="134" name="TextBox 133"/>
          <p:cNvSpPr txBox="1"/>
          <p:nvPr/>
        </p:nvSpPr>
        <p:spPr>
          <a:xfrm>
            <a:off x="55880000" y="17390854"/>
            <a:ext cx="184666" cy="1585049"/>
          </a:xfrm>
          <a:prstGeom prst="rect">
            <a:avLst/>
          </a:prstGeom>
          <a:noFill/>
        </p:spPr>
        <p:txBody>
          <a:bodyPr wrap="none" rtlCol="0">
            <a:spAutoFit/>
          </a:bodyPr>
          <a:lstStyle/>
          <a:p>
            <a:endParaRPr lang="en-US" dirty="0"/>
          </a:p>
        </p:txBody>
      </p:sp>
      <p:sp>
        <p:nvSpPr>
          <p:cNvPr id="32" name="Rectangle 31"/>
          <p:cNvSpPr/>
          <p:nvPr/>
        </p:nvSpPr>
        <p:spPr>
          <a:xfrm>
            <a:off x="10202779" y="464817"/>
            <a:ext cx="25369715" cy="3570208"/>
          </a:xfrm>
          <a:prstGeom prst="rect">
            <a:avLst/>
          </a:prstGeom>
        </p:spPr>
        <p:txBody>
          <a:bodyPr wrap="square">
            <a:spAutoFit/>
          </a:bodyPr>
          <a:lstStyle/>
          <a:p>
            <a:r>
              <a:rPr lang="en-US" sz="12800" b="1" spc="150" dirty="0" smtClean="0">
                <a:ln w="11430">
                  <a:noFill/>
                </a:ln>
                <a:solidFill>
                  <a:srgbClr val="520063"/>
                </a:solidFill>
                <a:effectLst>
                  <a:outerShdw blurRad="25400" algn="tl" rotWithShape="0">
                    <a:srgbClr val="000000">
                      <a:alpha val="43000"/>
                    </a:srgbClr>
                  </a:outerShdw>
                </a:effectLst>
                <a:latin typeface="Gill Sans MT" pitchFamily="34" charset="0"/>
                <a:ea typeface="Verdana" pitchFamily="34" charset="0"/>
                <a:cs typeface="Verdana" pitchFamily="34" charset="0"/>
              </a:rPr>
              <a:t>Bedzyk Research Group</a:t>
            </a:r>
          </a:p>
          <a:p>
            <a:pPr algn="r"/>
            <a:r>
              <a:rPr lang="en-US" sz="9800" b="1" dirty="0" smtClean="0">
                <a:solidFill>
                  <a:srgbClr val="520063"/>
                </a:solidFill>
                <a:latin typeface="Gill Sans MT" pitchFamily="34" charset="0"/>
              </a:rPr>
              <a:t>X-ray Interface Science</a:t>
            </a:r>
            <a:endParaRPr lang="en-US" sz="9800" b="1" dirty="0">
              <a:solidFill>
                <a:srgbClr val="520063"/>
              </a:solidFill>
              <a:latin typeface="Gill Sans MT" pitchFamily="34" charset="0"/>
            </a:endParaRPr>
          </a:p>
        </p:txBody>
      </p:sp>
      <p:pic>
        <p:nvPicPr>
          <p:cNvPr id="93" name="Picture 92"/>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12140" y="350517"/>
            <a:ext cx="6625339" cy="3539430"/>
          </a:xfrm>
          <a:prstGeom prst="rect">
            <a:avLst/>
          </a:prstGeom>
        </p:spPr>
      </p:pic>
      <p:pic>
        <p:nvPicPr>
          <p:cNvPr id="100" name="Picture 2" descr="http://www.mcs.anl.gov/~zhenxie/archive/LetterANL/anl.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7971663" y="771821"/>
            <a:ext cx="7290920" cy="2447881"/>
          </a:xfrm>
          <a:prstGeom prst="rect">
            <a:avLst/>
          </a:prstGeom>
          <a:noFill/>
          <a:extLst>
            <a:ext uri="{909E8E84-426E-40dd-AFC4-6F175D3DCCD1}">
              <a14:hiddenFill xmlns:a14="http://schemas.microsoft.com/office/drawing/2010/main">
                <a:solidFill>
                  <a:srgbClr val="FFFFFF"/>
                </a:solidFill>
              </a14:hiddenFill>
            </a:ext>
          </a:extLst>
        </p:spPr>
      </p:pic>
      <p:grpSp>
        <p:nvGrpSpPr>
          <p:cNvPr id="8" name="Group 7"/>
          <p:cNvGrpSpPr/>
          <p:nvPr/>
        </p:nvGrpSpPr>
        <p:grpSpPr>
          <a:xfrm>
            <a:off x="17661245" y="5303521"/>
            <a:ext cx="10451700" cy="6054420"/>
            <a:chOff x="16631051" y="6350970"/>
            <a:chExt cx="12953599" cy="7503710"/>
          </a:xfrm>
        </p:grpSpPr>
        <p:sp>
          <p:nvSpPr>
            <p:cNvPr id="6" name="Rectangle 5"/>
            <p:cNvSpPr/>
            <p:nvPr/>
          </p:nvSpPr>
          <p:spPr>
            <a:xfrm>
              <a:off x="16631051" y="6350970"/>
              <a:ext cx="12953599" cy="7503710"/>
            </a:xfrm>
            <a:prstGeom prst="rect">
              <a:avLst/>
            </a:prstGeom>
            <a:solidFill>
              <a:srgbClr val="A64CB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5" name="Picture 4"/>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6878300" y="6598427"/>
              <a:ext cx="12460950" cy="7098523"/>
            </a:xfrm>
            <a:prstGeom prst="rect">
              <a:avLst/>
            </a:prstGeom>
          </p:spPr>
        </p:pic>
      </p:grpSp>
      <p:grpSp>
        <p:nvGrpSpPr>
          <p:cNvPr id="16" name="Group 15"/>
          <p:cNvGrpSpPr/>
          <p:nvPr/>
        </p:nvGrpSpPr>
        <p:grpSpPr>
          <a:xfrm>
            <a:off x="15887700" y="11943785"/>
            <a:ext cx="15151302" cy="15151302"/>
            <a:chOff x="15887700" y="11919415"/>
            <a:chExt cx="15151302" cy="15151302"/>
          </a:xfrm>
        </p:grpSpPr>
        <p:pic>
          <p:nvPicPr>
            <p:cNvPr id="91" name="Picture 9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5887700" y="11919415"/>
              <a:ext cx="15151302" cy="15151302"/>
            </a:xfrm>
            <a:prstGeom prst="rect">
              <a:avLst/>
            </a:prstGeom>
          </p:spPr>
        </p:pic>
        <p:sp>
          <p:nvSpPr>
            <p:cNvPr id="103" name="橢圓 433"/>
            <p:cNvSpPr/>
            <p:nvPr/>
          </p:nvSpPr>
          <p:spPr>
            <a:xfrm>
              <a:off x="17805932" y="13428498"/>
              <a:ext cx="9841771" cy="9509760"/>
            </a:xfrm>
            <a:prstGeom prst="ellipse">
              <a:avLst/>
            </a:prstGeom>
            <a:gradFill flip="none" rotWithShape="1">
              <a:gsLst>
                <a:gs pos="0">
                  <a:schemeClr val="accent1">
                    <a:lumMod val="20000"/>
                    <a:lumOff val="80000"/>
                  </a:schemeClr>
                </a:gs>
                <a:gs pos="100000">
                  <a:schemeClr val="tx2">
                    <a:lumMod val="20000"/>
                    <a:lumOff val="80000"/>
                  </a:schemeClr>
                </a:gs>
              </a:gsLst>
              <a:path path="circle">
                <a:fillToRect l="50000" t="50000" r="50000" b="50000"/>
              </a:path>
              <a:tileRect/>
            </a:gradFill>
            <a:ln>
              <a:noFill/>
            </a:ln>
            <a:effectLst>
              <a:outerShdw blurRad="63500" sx="102000" sy="102000" algn="ctr" rotWithShape="0">
                <a:prstClr val="black">
                  <a:alpha val="40000"/>
                </a:prstClr>
              </a:outerShdw>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zh-TW" altLang="en-US" sz="2400" dirty="0"/>
            </a:p>
          </p:txBody>
        </p:sp>
        <p:sp>
          <p:nvSpPr>
            <p:cNvPr id="108" name="文字方塊 434"/>
            <p:cNvSpPr txBox="1"/>
            <p:nvPr/>
          </p:nvSpPr>
          <p:spPr>
            <a:xfrm>
              <a:off x="17661245" y="14376686"/>
              <a:ext cx="10253697" cy="7478970"/>
            </a:xfrm>
            <a:prstGeom prst="rect">
              <a:avLst/>
            </a:prstGeom>
            <a:noFill/>
          </p:spPr>
          <p:txBody>
            <a:bodyPr wrap="square" rtlCol="0">
              <a:spAutoFit/>
            </a:bodyPr>
            <a:lstStyle/>
            <a:p>
              <a:pPr algn="ctr"/>
              <a:r>
                <a:rPr lang="en-US" altLang="zh-TW" sz="3000" b="1" dirty="0" smtClean="0">
                  <a:solidFill>
                    <a:srgbClr val="FF0000"/>
                  </a:solidFill>
                  <a:latin typeface="Arial" pitchFamily="34" charset="0"/>
                  <a:ea typeface="Arial Unicode MS" pitchFamily="34" charset="-120"/>
                  <a:cs typeface="Arial" pitchFamily="34" charset="0"/>
                </a:rPr>
                <a:t>INTERFACIAL SCIENCE </a:t>
              </a:r>
            </a:p>
            <a:p>
              <a:pPr algn="ctr"/>
              <a:r>
                <a:rPr lang="en-US" altLang="zh-TW" sz="3000" dirty="0" smtClean="0">
                  <a:latin typeface="Arial" pitchFamily="34" charset="0"/>
                  <a:ea typeface="Arial Unicode MS" pitchFamily="34" charset="-120"/>
                  <a:cs typeface="Arial" pitchFamily="34" charset="0"/>
                </a:rPr>
                <a:t>by its very nature brings together a </a:t>
              </a:r>
            </a:p>
            <a:p>
              <a:pPr algn="ctr"/>
              <a:r>
                <a:rPr lang="en-US" altLang="zh-TW" sz="3000" dirty="0" smtClean="0">
                  <a:latin typeface="Arial" pitchFamily="34" charset="0"/>
                  <a:ea typeface="Arial Unicode MS" pitchFamily="34" charset="-120"/>
                  <a:cs typeface="Arial" pitchFamily="34" charset="0"/>
                </a:rPr>
                <a:t>diverse interests in oxide films, catalysis,</a:t>
              </a:r>
            </a:p>
            <a:p>
              <a:pPr algn="ctr"/>
              <a:r>
                <a:rPr lang="en-US" altLang="zh-TW" sz="3000" dirty="0" smtClean="0">
                  <a:latin typeface="Arial" pitchFamily="34" charset="0"/>
                  <a:ea typeface="Arial Unicode MS" pitchFamily="34" charset="-120"/>
                  <a:cs typeface="Arial" pitchFamily="34" charset="0"/>
                </a:rPr>
                <a:t>semiconductors, </a:t>
              </a:r>
              <a:r>
                <a:rPr lang="en-US" altLang="zh-TW" sz="3000" dirty="0" err="1" smtClean="0">
                  <a:latin typeface="Arial" pitchFamily="34" charset="0"/>
                  <a:ea typeface="Arial Unicode MS" pitchFamily="34" charset="-120"/>
                  <a:cs typeface="Arial" pitchFamily="34" charset="0"/>
                </a:rPr>
                <a:t>nano</a:t>
              </a:r>
              <a:r>
                <a:rPr lang="en-US" altLang="zh-TW" sz="3000" dirty="0" smtClean="0">
                  <a:latin typeface="Arial" pitchFamily="34" charset="0"/>
                  <a:ea typeface="Arial Unicode MS" pitchFamily="34" charset="-120"/>
                  <a:cs typeface="Arial" pitchFamily="34" charset="0"/>
                </a:rPr>
                <a:t>-science, bio-membranes</a:t>
              </a:r>
              <a:r>
                <a:rPr lang="en-US" altLang="zh-TW" sz="3000" dirty="0">
                  <a:latin typeface="Arial" pitchFamily="34" charset="0"/>
                  <a:ea typeface="Arial Unicode MS" pitchFamily="34" charset="-120"/>
                  <a:cs typeface="Arial" pitchFamily="34" charset="0"/>
                </a:rPr>
                <a:t>, </a:t>
              </a:r>
              <a:endParaRPr lang="en-US" altLang="zh-TW" sz="3000" dirty="0" smtClean="0">
                <a:latin typeface="Arial" pitchFamily="34" charset="0"/>
                <a:ea typeface="Arial Unicode MS" pitchFamily="34" charset="-120"/>
                <a:cs typeface="Arial" pitchFamily="34" charset="0"/>
              </a:endParaRPr>
            </a:p>
            <a:p>
              <a:pPr algn="ctr"/>
              <a:r>
                <a:rPr lang="en-US" altLang="zh-TW" sz="3000" dirty="0" smtClean="0">
                  <a:latin typeface="Arial" pitchFamily="34" charset="0"/>
                  <a:ea typeface="Arial Unicode MS" pitchFamily="34" charset="-120"/>
                  <a:cs typeface="Arial" pitchFamily="34" charset="0"/>
                </a:rPr>
                <a:t>surface </a:t>
              </a:r>
              <a:r>
                <a:rPr lang="en-US" altLang="zh-TW" sz="3000" dirty="0">
                  <a:latin typeface="Arial" pitchFamily="34" charset="0"/>
                  <a:ea typeface="Arial Unicode MS" pitchFamily="34" charset="-120"/>
                  <a:cs typeface="Arial" pitchFamily="34" charset="0"/>
                </a:rPr>
                <a:t>physics</a:t>
              </a:r>
              <a:r>
                <a:rPr lang="en-US" altLang="zh-TW" sz="3000" dirty="0" smtClean="0">
                  <a:latin typeface="Arial" pitchFamily="34" charset="0"/>
                  <a:ea typeface="Arial Unicode MS" pitchFamily="34" charset="-120"/>
                  <a:cs typeface="Arial" pitchFamily="34" charset="0"/>
                </a:rPr>
                <a:t>, corrosion, and electrochemistry. </a:t>
              </a:r>
            </a:p>
            <a:p>
              <a:pPr algn="ctr"/>
              <a:endParaRPr lang="en-US" altLang="zh-TW" sz="3000" dirty="0" smtClean="0">
                <a:latin typeface="Arial" pitchFamily="34" charset="0"/>
                <a:ea typeface="Arial Unicode MS" pitchFamily="34" charset="-120"/>
                <a:cs typeface="Arial" pitchFamily="34" charset="0"/>
              </a:endParaRPr>
            </a:p>
            <a:p>
              <a:pPr algn="ctr"/>
              <a:r>
                <a:rPr lang="en-US" altLang="zh-TW" sz="3000" dirty="0" smtClean="0">
                  <a:latin typeface="Arial" pitchFamily="34" charset="0"/>
                  <a:ea typeface="Arial Unicode MS" pitchFamily="34" charset="-120"/>
                  <a:cs typeface="Arial" pitchFamily="34" charset="0"/>
                </a:rPr>
                <a:t>One of many grand challenges in the overall interdisciplinary field of interfacial science is the need </a:t>
              </a:r>
            </a:p>
            <a:p>
              <a:pPr algn="ctr"/>
              <a:r>
                <a:rPr lang="en-US" altLang="zh-TW" sz="3000" dirty="0" smtClean="0">
                  <a:latin typeface="Arial" pitchFamily="34" charset="0"/>
                  <a:ea typeface="Arial Unicode MS" pitchFamily="34" charset="-120"/>
                  <a:cs typeface="Arial" pitchFamily="34" charset="0"/>
                </a:rPr>
                <a:t>to observe and control the assembly of atoms, </a:t>
              </a:r>
            </a:p>
            <a:p>
              <a:pPr algn="ctr"/>
              <a:r>
                <a:rPr lang="en-US" altLang="zh-TW" sz="3000" dirty="0" smtClean="0">
                  <a:latin typeface="Arial" pitchFamily="34" charset="0"/>
                  <a:ea typeface="Arial Unicode MS" pitchFamily="34" charset="-120"/>
                  <a:cs typeface="Arial" pitchFamily="34" charset="0"/>
                </a:rPr>
                <a:t>molecules and supported nanoparticles at well-defined interfaces in complex environments. </a:t>
              </a:r>
            </a:p>
            <a:p>
              <a:pPr algn="ctr"/>
              <a:endParaRPr lang="en-US" altLang="zh-TW" sz="3000" dirty="0" smtClean="0">
                <a:latin typeface="Arial" pitchFamily="34" charset="0"/>
                <a:ea typeface="Arial Unicode MS" pitchFamily="34" charset="-120"/>
                <a:cs typeface="Arial" pitchFamily="34" charset="0"/>
              </a:endParaRPr>
            </a:p>
            <a:p>
              <a:pPr algn="ctr"/>
              <a:r>
                <a:rPr lang="en-US" altLang="zh-TW" sz="3000" dirty="0" smtClean="0">
                  <a:latin typeface="Arial" pitchFamily="34" charset="0"/>
                  <a:ea typeface="Arial Unicode MS" pitchFamily="34" charset="-120"/>
                  <a:cs typeface="Arial" pitchFamily="34" charset="0"/>
                </a:rPr>
                <a:t>With atomic resolution and high penetrating power, </a:t>
              </a:r>
            </a:p>
            <a:p>
              <a:pPr algn="ctr"/>
              <a:r>
                <a:rPr lang="en-US" altLang="zh-TW" sz="3000" dirty="0">
                  <a:latin typeface="Arial" pitchFamily="34" charset="0"/>
                  <a:ea typeface="Arial Unicode MS" pitchFamily="34" charset="-120"/>
                  <a:cs typeface="Arial" pitchFamily="34" charset="0"/>
                </a:rPr>
                <a:t>w</a:t>
              </a:r>
              <a:r>
                <a:rPr lang="en-US" altLang="zh-TW" sz="3000" dirty="0" smtClean="0">
                  <a:latin typeface="Arial" pitchFamily="34" charset="0"/>
                  <a:ea typeface="Arial Unicode MS" pitchFamily="34" charset="-120"/>
                  <a:cs typeface="Arial" pitchFamily="34" charset="0"/>
                </a:rPr>
                <a:t>e are developing and applying sophisticated </a:t>
              </a:r>
            </a:p>
            <a:p>
              <a:pPr algn="ctr"/>
              <a:r>
                <a:rPr lang="en-US" altLang="zh-TW" sz="3000" i="1" dirty="0" smtClean="0">
                  <a:solidFill>
                    <a:srgbClr val="00923B"/>
                  </a:solidFill>
                  <a:latin typeface="Arial" pitchFamily="34" charset="0"/>
                  <a:ea typeface="Arial Unicode MS" pitchFamily="34" charset="-120"/>
                  <a:cs typeface="Arial" pitchFamily="34" charset="0"/>
                </a:rPr>
                <a:t>in situ</a:t>
              </a:r>
              <a:r>
                <a:rPr lang="en-US" altLang="zh-TW" sz="3000" dirty="0" smtClean="0">
                  <a:solidFill>
                    <a:srgbClr val="00923B"/>
                  </a:solidFill>
                  <a:latin typeface="Arial" pitchFamily="34" charset="0"/>
                  <a:ea typeface="Arial Unicode MS" pitchFamily="34" charset="-120"/>
                  <a:cs typeface="Arial" pitchFamily="34" charset="0"/>
                </a:rPr>
                <a:t> X-ray </a:t>
              </a:r>
              <a:r>
                <a:rPr lang="en-US" altLang="zh-TW" sz="3000" dirty="0" smtClean="0">
                  <a:latin typeface="Arial" pitchFamily="34" charset="0"/>
                  <a:ea typeface="Arial Unicode MS" pitchFamily="34" charset="-120"/>
                  <a:cs typeface="Arial" pitchFamily="34" charset="0"/>
                </a:rPr>
                <a:t>methods to meet </a:t>
              </a:r>
            </a:p>
            <a:p>
              <a:pPr algn="ctr"/>
              <a:r>
                <a:rPr lang="en-US" altLang="zh-TW" sz="3000" dirty="0" smtClean="0">
                  <a:latin typeface="Arial" pitchFamily="34" charset="0"/>
                  <a:ea typeface="Arial Unicode MS" pitchFamily="34" charset="-120"/>
                  <a:cs typeface="Arial" pitchFamily="34" charset="0"/>
                </a:rPr>
                <a:t>these challenges. </a:t>
              </a:r>
            </a:p>
          </p:txBody>
        </p:sp>
      </p:grpSp>
      <p:sp>
        <p:nvSpPr>
          <p:cNvPr id="11" name="Block Arc 10"/>
          <p:cNvSpPr/>
          <p:nvPr/>
        </p:nvSpPr>
        <p:spPr>
          <a:xfrm>
            <a:off x="16909143" y="12656457"/>
            <a:ext cx="11611428" cy="11176000"/>
          </a:xfrm>
          <a:prstGeom prst="blockArc">
            <a:avLst>
              <a:gd name="adj1" fmla="val 11711830"/>
              <a:gd name="adj2" fmla="val 12475805"/>
              <a:gd name="adj3" fmla="val 6917"/>
            </a:avLst>
          </a:prstGeom>
          <a:solidFill>
            <a:srgbClr val="00B050">
              <a:alpha val="4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8" name="TextBox 17"/>
          <p:cNvSpPr txBox="1"/>
          <p:nvPr/>
        </p:nvSpPr>
        <p:spPr>
          <a:xfrm>
            <a:off x="28343089" y="5303520"/>
            <a:ext cx="3928769" cy="5509200"/>
          </a:xfrm>
          <a:prstGeom prst="rect">
            <a:avLst/>
          </a:prstGeom>
          <a:noFill/>
        </p:spPr>
        <p:txBody>
          <a:bodyPr wrap="square" rtlCol="0">
            <a:spAutoFit/>
          </a:bodyPr>
          <a:lstStyle/>
          <a:p>
            <a:r>
              <a:rPr lang="en-US" sz="3200" b="1" dirty="0" smtClean="0">
                <a:latin typeface="Arial" panose="020B0604020202020204" pitchFamily="34" charset="0"/>
                <a:cs typeface="Arial" panose="020B0604020202020204" pitchFamily="34" charset="0"/>
              </a:rPr>
              <a:t>From Bottom Left:</a:t>
            </a:r>
          </a:p>
          <a:p>
            <a:r>
              <a:rPr lang="en-US" sz="3200" dirty="0" err="1" smtClean="0">
                <a:latin typeface="Arial" panose="020B0604020202020204" pitchFamily="34" charset="0"/>
                <a:cs typeface="Arial" panose="020B0604020202020204" pitchFamily="34" charset="0"/>
              </a:rPr>
              <a:t>Kurinji</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Liane</a:t>
            </a:r>
            <a:r>
              <a:rPr lang="en-US" sz="3200" dirty="0" smtClean="0">
                <a:latin typeface="Arial" panose="020B0604020202020204" pitchFamily="34" charset="0"/>
                <a:cs typeface="Arial" panose="020B0604020202020204" pitchFamily="34" charset="0"/>
              </a:rPr>
              <a:t>, Professor Michael J. </a:t>
            </a:r>
            <a:r>
              <a:rPr lang="en-US" sz="3200" dirty="0" err="1" smtClean="0">
                <a:latin typeface="Arial" panose="020B0604020202020204" pitchFamily="34" charset="0"/>
                <a:cs typeface="Arial" panose="020B0604020202020204" pitchFamily="34" charset="0"/>
              </a:rPr>
              <a:t>Bedzyk</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Bor-Rong</a:t>
            </a:r>
            <a:r>
              <a:rPr lang="en-US" sz="3200" dirty="0" smtClean="0">
                <a:latin typeface="Arial" panose="020B0604020202020204" pitchFamily="34" charset="0"/>
                <a:cs typeface="Arial" panose="020B0604020202020204" pitchFamily="34" charset="0"/>
              </a:rPr>
              <a:t>, Stephanie, </a:t>
            </a:r>
            <a:r>
              <a:rPr lang="en-US" sz="3200" dirty="0" err="1" smtClean="0">
                <a:latin typeface="Arial" panose="020B0604020202020204" pitchFamily="34" charset="0"/>
                <a:cs typeface="Arial" panose="020B0604020202020204" pitchFamily="34" charset="0"/>
              </a:rPr>
              <a:t>Janak</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Xueting</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Changrui</a:t>
            </a:r>
            <a:r>
              <a:rPr lang="en-US" sz="3200" dirty="0" smtClean="0">
                <a:latin typeface="Arial" panose="020B0604020202020204" pitchFamily="34" charset="0"/>
                <a:cs typeface="Arial" panose="020B0604020202020204" pitchFamily="34" charset="0"/>
              </a:rPr>
              <a:t>, Allison, Xiao, </a:t>
            </a:r>
            <a:r>
              <a:rPr lang="en-US" sz="3200" dirty="0" err="1" smtClean="0">
                <a:latin typeface="Arial" panose="020B0604020202020204" pitchFamily="34" charset="0"/>
                <a:cs typeface="Arial" panose="020B0604020202020204" pitchFamily="34" charset="0"/>
              </a:rPr>
              <a:t>Guena</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Weishen</a:t>
            </a:r>
            <a:r>
              <a:rPr lang="en-US" sz="3200" dirty="0" smtClean="0">
                <a:latin typeface="Arial" panose="020B0604020202020204" pitchFamily="34" charset="0"/>
                <a:cs typeface="Arial" panose="020B0604020202020204" pitchFamily="34" charset="0"/>
              </a:rPr>
              <a:t>, </a:t>
            </a:r>
            <a:r>
              <a:rPr lang="en-US" sz="3200" dirty="0" err="1" smtClean="0">
                <a:latin typeface="Arial" panose="020B0604020202020204" pitchFamily="34" charset="0"/>
                <a:cs typeface="Arial" panose="020B0604020202020204" pitchFamily="34" charset="0"/>
              </a:rPr>
              <a:t>Sumit</a:t>
            </a:r>
            <a:r>
              <a:rPr lang="en-US" sz="3200" dirty="0" smtClean="0">
                <a:latin typeface="Arial" panose="020B0604020202020204" pitchFamily="34" charset="0"/>
                <a:cs typeface="Arial" panose="020B0604020202020204" pitchFamily="34" charset="0"/>
              </a:rPr>
              <a:t>, Boris, Li, Gavin</a:t>
            </a:r>
          </a:p>
          <a:p>
            <a:endParaRPr lang="en-US" sz="3200" dirty="0">
              <a:latin typeface="Arial" panose="020B0604020202020204" pitchFamily="34" charset="0"/>
              <a:cs typeface="Arial" panose="020B0604020202020204" pitchFamily="34" charset="0"/>
            </a:endParaRPr>
          </a:p>
        </p:txBody>
      </p:sp>
      <p:sp>
        <p:nvSpPr>
          <p:cNvPr id="110" name="Rectangle 109"/>
          <p:cNvSpPr/>
          <p:nvPr/>
        </p:nvSpPr>
        <p:spPr>
          <a:xfrm>
            <a:off x="12820502" y="15043436"/>
            <a:ext cx="4754444" cy="954107"/>
          </a:xfrm>
          <a:prstGeom prst="rect">
            <a:avLst/>
          </a:prstGeom>
        </p:spPr>
        <p:txBody>
          <a:bodyPr wrap="square">
            <a:spAutoFit/>
          </a:bodyPr>
          <a:lstStyle/>
          <a:p>
            <a:pPr algn="ctr"/>
            <a:r>
              <a:rPr lang="en-US" sz="2800" dirty="0" smtClean="0">
                <a:solidFill>
                  <a:srgbClr val="00B050"/>
                </a:solidFill>
                <a:latin typeface="Arial" panose="020B0604020202020204" pitchFamily="34" charset="0"/>
                <a:cs typeface="Arial" panose="020B0604020202020204" pitchFamily="34" charset="0"/>
              </a:rPr>
              <a:t>Small Angle X-ray </a:t>
            </a:r>
          </a:p>
          <a:p>
            <a:pPr algn="ctr"/>
            <a:r>
              <a:rPr lang="en-US" sz="2800" dirty="0" smtClean="0">
                <a:solidFill>
                  <a:srgbClr val="00B050"/>
                </a:solidFill>
                <a:latin typeface="Arial" panose="020B0604020202020204" pitchFamily="34" charset="0"/>
                <a:cs typeface="Arial" panose="020B0604020202020204" pitchFamily="34" charset="0"/>
              </a:rPr>
              <a:t>Scattering (SAXS)</a:t>
            </a:r>
            <a:endParaRPr lang="en-US" sz="2800" dirty="0">
              <a:solidFill>
                <a:srgbClr val="00B050"/>
              </a:solidFill>
              <a:latin typeface="Arial" panose="020B0604020202020204" pitchFamily="34" charset="0"/>
              <a:cs typeface="Arial" panose="020B0604020202020204" pitchFamily="34" charset="0"/>
            </a:endParaRPr>
          </a:p>
        </p:txBody>
      </p:sp>
      <p:sp>
        <p:nvSpPr>
          <p:cNvPr id="120" name="Block Arc 119"/>
          <p:cNvSpPr/>
          <p:nvPr/>
        </p:nvSpPr>
        <p:spPr>
          <a:xfrm rot="12810056">
            <a:off x="16909141" y="12528171"/>
            <a:ext cx="11611428" cy="11176000"/>
          </a:xfrm>
          <a:prstGeom prst="blockArc">
            <a:avLst>
              <a:gd name="adj1" fmla="val 11711830"/>
              <a:gd name="adj2" fmla="val 12522317"/>
              <a:gd name="adj3" fmla="val 7239"/>
            </a:avLst>
          </a:prstGeom>
          <a:solidFill>
            <a:srgbClr val="FF0000">
              <a:alpha val="4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24" name="Block Arc 123"/>
          <p:cNvSpPr/>
          <p:nvPr/>
        </p:nvSpPr>
        <p:spPr>
          <a:xfrm rot="19600942">
            <a:off x="16846309" y="12632881"/>
            <a:ext cx="11611428" cy="11176000"/>
          </a:xfrm>
          <a:prstGeom prst="blockArc">
            <a:avLst>
              <a:gd name="adj1" fmla="val 11711830"/>
              <a:gd name="adj2" fmla="val 12492388"/>
              <a:gd name="adj3" fmla="val 7719"/>
            </a:avLst>
          </a:prstGeom>
          <a:solidFill>
            <a:srgbClr val="0000FF">
              <a:alpha val="4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26" name="Rectangle 125"/>
          <p:cNvSpPr/>
          <p:nvPr/>
        </p:nvSpPr>
        <p:spPr>
          <a:xfrm>
            <a:off x="12761454" y="20269306"/>
            <a:ext cx="4754444" cy="1384995"/>
          </a:xfrm>
          <a:prstGeom prst="rect">
            <a:avLst/>
          </a:prstGeom>
        </p:spPr>
        <p:txBody>
          <a:bodyPr wrap="square">
            <a:spAutoFit/>
          </a:bodyPr>
          <a:lstStyle/>
          <a:p>
            <a:pPr algn="ctr"/>
            <a:r>
              <a:rPr lang="en-US" sz="2800" dirty="0" smtClean="0">
                <a:solidFill>
                  <a:srgbClr val="0000FF"/>
                </a:solidFill>
                <a:latin typeface="Arial" panose="020B0604020202020204" pitchFamily="34" charset="0"/>
                <a:cs typeface="Arial" panose="020B0604020202020204" pitchFamily="34" charset="0"/>
              </a:rPr>
              <a:t>X-Ray Absorption</a:t>
            </a:r>
          </a:p>
          <a:p>
            <a:pPr algn="ctr"/>
            <a:r>
              <a:rPr lang="en-US" sz="2800" dirty="0" smtClean="0">
                <a:solidFill>
                  <a:srgbClr val="0000FF"/>
                </a:solidFill>
                <a:latin typeface="Arial" panose="020B0604020202020204" pitchFamily="34" charset="0"/>
                <a:cs typeface="Arial" panose="020B0604020202020204" pitchFamily="34" charset="0"/>
              </a:rPr>
              <a:t>Fine Structure</a:t>
            </a:r>
          </a:p>
          <a:p>
            <a:pPr algn="ctr"/>
            <a:r>
              <a:rPr lang="en-US" sz="2800" dirty="0" smtClean="0">
                <a:solidFill>
                  <a:srgbClr val="0000FF"/>
                </a:solidFill>
                <a:latin typeface="Arial" panose="020B0604020202020204" pitchFamily="34" charset="0"/>
                <a:cs typeface="Arial" panose="020B0604020202020204" pitchFamily="34" charset="0"/>
              </a:rPr>
              <a:t>(XAFS)</a:t>
            </a:r>
            <a:endParaRPr lang="en-US" sz="2800" dirty="0">
              <a:solidFill>
                <a:srgbClr val="0000FF"/>
              </a:solidFill>
              <a:latin typeface="Arial" panose="020B0604020202020204" pitchFamily="34" charset="0"/>
              <a:cs typeface="Arial" panose="020B0604020202020204" pitchFamily="34" charset="0"/>
            </a:endParaRPr>
          </a:p>
        </p:txBody>
      </p:sp>
      <p:sp>
        <p:nvSpPr>
          <p:cNvPr id="135" name="Rectangle 134"/>
          <p:cNvSpPr/>
          <p:nvPr/>
        </p:nvSpPr>
        <p:spPr>
          <a:xfrm>
            <a:off x="26085260" y="23612260"/>
            <a:ext cx="4754444" cy="523220"/>
          </a:xfrm>
          <a:prstGeom prst="rect">
            <a:avLst/>
          </a:prstGeom>
        </p:spPr>
        <p:txBody>
          <a:bodyPr wrap="square">
            <a:spAutoFit/>
          </a:bodyPr>
          <a:lstStyle/>
          <a:p>
            <a:pPr algn="ctr"/>
            <a:r>
              <a:rPr lang="en-US" sz="2800" dirty="0" smtClean="0">
                <a:solidFill>
                  <a:srgbClr val="FF0000"/>
                </a:solidFill>
                <a:latin typeface="Arial" panose="020B0604020202020204" pitchFamily="34" charset="0"/>
                <a:cs typeface="Arial" panose="020B0604020202020204" pitchFamily="34" charset="0"/>
              </a:rPr>
              <a:t>X-Ray Reflective (XRR) </a:t>
            </a:r>
            <a:endParaRPr lang="en-US" sz="2800" dirty="0">
              <a:solidFill>
                <a:srgbClr val="FF0000"/>
              </a:solidFill>
              <a:latin typeface="Arial" panose="020B0604020202020204" pitchFamily="34" charset="0"/>
              <a:cs typeface="Arial" panose="020B0604020202020204" pitchFamily="34" charset="0"/>
            </a:endParaRPr>
          </a:p>
        </p:txBody>
      </p:sp>
      <p:sp>
        <p:nvSpPr>
          <p:cNvPr id="136" name="Block Arc 135"/>
          <p:cNvSpPr/>
          <p:nvPr/>
        </p:nvSpPr>
        <p:spPr>
          <a:xfrm rot="849204">
            <a:off x="16886348" y="12649687"/>
            <a:ext cx="11528553" cy="11231462"/>
          </a:xfrm>
          <a:prstGeom prst="blockArc">
            <a:avLst>
              <a:gd name="adj1" fmla="val 11894794"/>
              <a:gd name="adj2" fmla="val 12619771"/>
              <a:gd name="adj3" fmla="val 7303"/>
            </a:avLst>
          </a:prstGeom>
          <a:solidFill>
            <a:srgbClr val="FF0000">
              <a:alpha val="4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sp>
        <p:nvSpPr>
          <p:cNvPr id="139" name="Rectangle 138"/>
          <p:cNvSpPr/>
          <p:nvPr/>
        </p:nvSpPr>
        <p:spPr>
          <a:xfrm>
            <a:off x="14390708" y="13720808"/>
            <a:ext cx="3678644" cy="954107"/>
          </a:xfrm>
          <a:prstGeom prst="rect">
            <a:avLst/>
          </a:prstGeom>
          <a:noFill/>
        </p:spPr>
        <p:txBody>
          <a:bodyPr wrap="square">
            <a:spAutoFit/>
          </a:bodyPr>
          <a:lstStyle/>
          <a:p>
            <a:pPr algn="ctr"/>
            <a:r>
              <a:rPr lang="en-US" sz="2800" dirty="0" smtClean="0">
                <a:solidFill>
                  <a:srgbClr val="FF0000"/>
                </a:solidFill>
                <a:latin typeface="Arial" panose="020B0604020202020204" pitchFamily="34" charset="0"/>
                <a:cs typeface="Arial" panose="020B0604020202020204" pitchFamily="34" charset="0"/>
              </a:rPr>
              <a:t>Wide Angle X-ray</a:t>
            </a:r>
          </a:p>
          <a:p>
            <a:pPr algn="ctr"/>
            <a:r>
              <a:rPr lang="en-US" sz="2800" dirty="0" smtClean="0">
                <a:solidFill>
                  <a:srgbClr val="FF0000"/>
                </a:solidFill>
                <a:latin typeface="Arial" panose="020B0604020202020204" pitchFamily="34" charset="0"/>
                <a:cs typeface="Arial" panose="020B0604020202020204" pitchFamily="34" charset="0"/>
              </a:rPr>
              <a:t>Scatter (WAXS)</a:t>
            </a:r>
            <a:endParaRPr lang="en-US" sz="2800" dirty="0">
              <a:solidFill>
                <a:srgbClr val="FF0000"/>
              </a:solidFill>
              <a:latin typeface="Arial" panose="020B0604020202020204" pitchFamily="34" charset="0"/>
              <a:cs typeface="Arial" panose="020B0604020202020204" pitchFamily="34" charset="0"/>
            </a:endParaRPr>
          </a:p>
        </p:txBody>
      </p:sp>
      <p:sp>
        <p:nvSpPr>
          <p:cNvPr id="140" name="Rectangle 139"/>
          <p:cNvSpPr/>
          <p:nvPr/>
        </p:nvSpPr>
        <p:spPr>
          <a:xfrm>
            <a:off x="27788148" y="21908396"/>
            <a:ext cx="4754444" cy="954107"/>
          </a:xfrm>
          <a:prstGeom prst="rect">
            <a:avLst/>
          </a:prstGeom>
        </p:spPr>
        <p:txBody>
          <a:bodyPr wrap="square">
            <a:spAutoFit/>
          </a:bodyPr>
          <a:lstStyle/>
          <a:p>
            <a:pPr algn="ctr"/>
            <a:r>
              <a:rPr lang="en-US" sz="2800" dirty="0" smtClean="0">
                <a:solidFill>
                  <a:srgbClr val="00B050"/>
                </a:solidFill>
                <a:latin typeface="Arial" panose="020B0604020202020204" pitchFamily="34" charset="0"/>
                <a:cs typeface="Arial" panose="020B0604020202020204" pitchFamily="34" charset="0"/>
              </a:rPr>
              <a:t>X-Ray Standing Wave (XSW)</a:t>
            </a:r>
            <a:endParaRPr lang="en-US" sz="2800" dirty="0">
              <a:solidFill>
                <a:srgbClr val="00B050"/>
              </a:solidFill>
              <a:latin typeface="Arial" panose="020B0604020202020204" pitchFamily="34" charset="0"/>
              <a:cs typeface="Arial" panose="020B0604020202020204" pitchFamily="34" charset="0"/>
            </a:endParaRPr>
          </a:p>
        </p:txBody>
      </p:sp>
      <p:sp>
        <p:nvSpPr>
          <p:cNvPr id="141" name="Block Arc 140"/>
          <p:cNvSpPr/>
          <p:nvPr/>
        </p:nvSpPr>
        <p:spPr>
          <a:xfrm>
            <a:off x="16879646" y="12626960"/>
            <a:ext cx="11611428" cy="11176000"/>
          </a:xfrm>
          <a:prstGeom prst="blockArc">
            <a:avLst>
              <a:gd name="adj1" fmla="val 1681273"/>
              <a:gd name="adj2" fmla="val 2514908"/>
              <a:gd name="adj3" fmla="val 6787"/>
            </a:avLst>
          </a:prstGeom>
          <a:solidFill>
            <a:srgbClr val="00B050">
              <a:alpha val="40000"/>
            </a:srgbClr>
          </a:solidFill>
          <a:ln>
            <a:noFill/>
          </a:ln>
        </p:spPr>
        <p:style>
          <a:lnRef idx="2">
            <a:schemeClr val="accent1"/>
          </a:lnRef>
          <a:fillRef idx="1">
            <a:schemeClr val="lt1"/>
          </a:fillRef>
          <a:effectRef idx="0">
            <a:schemeClr val="accent1"/>
          </a:effectRef>
          <a:fontRef idx="minor">
            <a:schemeClr val="dk1"/>
          </a:fontRef>
        </p:style>
        <p:txBody>
          <a:bodyPr rtlCol="0" anchor="ctr"/>
          <a:lstStyle/>
          <a:p>
            <a:pPr algn="ctr"/>
            <a:endParaRPr lang="en-US">
              <a:solidFill>
                <a:schemeClr val="tx1"/>
              </a:solidFill>
            </a:endParaRPr>
          </a:p>
        </p:txBody>
      </p:sp>
      <p:pic>
        <p:nvPicPr>
          <p:cNvPr id="36" name="Picture 35"/>
          <p:cNvPicPr>
            <a:picLocks noChangeAspect="1"/>
          </p:cNvPicPr>
          <p:nvPr/>
        </p:nvPicPr>
        <p:blipFill>
          <a:blip r:embed="rId9" cstate="print"/>
          <a:stretch>
            <a:fillRect/>
          </a:stretch>
        </p:blipFill>
        <p:spPr>
          <a:xfrm>
            <a:off x="36972357" y="28824962"/>
            <a:ext cx="1438076" cy="1393204"/>
          </a:xfrm>
          <a:prstGeom prst="rect">
            <a:avLst/>
          </a:prstGeom>
        </p:spPr>
      </p:pic>
      <p:grpSp>
        <p:nvGrpSpPr>
          <p:cNvPr id="37" name="Group 67"/>
          <p:cNvGrpSpPr/>
          <p:nvPr/>
        </p:nvGrpSpPr>
        <p:grpSpPr>
          <a:xfrm>
            <a:off x="32792908" y="28812639"/>
            <a:ext cx="5547223" cy="1441429"/>
            <a:chOff x="232294" y="4139727"/>
            <a:chExt cx="5547223" cy="1441429"/>
          </a:xfrm>
        </p:grpSpPr>
        <p:pic>
          <p:nvPicPr>
            <p:cNvPr id="38" name="Picture 37"/>
            <p:cNvPicPr>
              <a:picLocks noChangeAspect="1"/>
            </p:cNvPicPr>
            <p:nvPr/>
          </p:nvPicPr>
          <p:blipFill>
            <a:blip r:embed="rId9" cstate="print"/>
            <a:stretch>
              <a:fillRect/>
            </a:stretch>
          </p:blipFill>
          <p:spPr>
            <a:xfrm>
              <a:off x="232294" y="4178795"/>
              <a:ext cx="1438076" cy="1393204"/>
            </a:xfrm>
            <a:prstGeom prst="rect">
              <a:avLst/>
            </a:prstGeom>
            <a:noFill/>
          </p:spPr>
        </p:pic>
        <p:pic>
          <p:nvPicPr>
            <p:cNvPr id="39" name="Picture 38"/>
            <p:cNvPicPr>
              <a:picLocks noChangeAspect="1"/>
            </p:cNvPicPr>
            <p:nvPr/>
          </p:nvPicPr>
          <p:blipFill>
            <a:blip r:embed="rId9" cstate="print"/>
            <a:stretch>
              <a:fillRect/>
            </a:stretch>
          </p:blipFill>
          <p:spPr>
            <a:xfrm>
              <a:off x="2972482" y="4139727"/>
              <a:ext cx="1438076" cy="1393204"/>
            </a:xfrm>
            <a:prstGeom prst="rect">
              <a:avLst/>
            </a:prstGeom>
          </p:spPr>
        </p:pic>
        <p:pic>
          <p:nvPicPr>
            <p:cNvPr id="40" name="Picture 39"/>
            <p:cNvPicPr>
              <a:picLocks noChangeAspect="1"/>
            </p:cNvPicPr>
            <p:nvPr/>
          </p:nvPicPr>
          <p:blipFill>
            <a:blip r:embed="rId9" cstate="print"/>
            <a:stretch>
              <a:fillRect/>
            </a:stretch>
          </p:blipFill>
          <p:spPr>
            <a:xfrm>
              <a:off x="1549303" y="4187952"/>
              <a:ext cx="1438076" cy="1393204"/>
            </a:xfrm>
            <a:prstGeom prst="rect">
              <a:avLst/>
            </a:prstGeom>
            <a:noFill/>
          </p:spPr>
        </p:pic>
        <p:sp>
          <p:nvSpPr>
            <p:cNvPr id="41" name="Rounded Rectangle 40"/>
            <p:cNvSpPr/>
            <p:nvPr/>
          </p:nvSpPr>
          <p:spPr bwMode="auto">
            <a:xfrm>
              <a:off x="289392" y="4163426"/>
              <a:ext cx="1270112" cy="1350302"/>
            </a:xfrm>
            <a:prstGeom prst="roundRect">
              <a:avLst/>
            </a:prstGeom>
            <a:solidFill>
              <a:srgbClr val="FFFF00">
                <a:alpha val="6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cs typeface="Arial" pitchFamily="34" charset="0"/>
              </a:endParaRPr>
            </a:p>
          </p:txBody>
        </p:sp>
        <p:sp>
          <p:nvSpPr>
            <p:cNvPr id="42" name="Rounded Rectangle 41"/>
            <p:cNvSpPr/>
            <p:nvPr/>
          </p:nvSpPr>
          <p:spPr bwMode="auto">
            <a:xfrm>
              <a:off x="4509405" y="4219375"/>
              <a:ext cx="1270112" cy="1350302"/>
            </a:xfrm>
            <a:prstGeom prst="roundRect">
              <a:avLst/>
            </a:prstGeom>
            <a:solidFill>
              <a:srgbClr val="FFFF00">
                <a:alpha val="2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cs typeface="Arial" pitchFamily="34" charset="0"/>
              </a:endParaRPr>
            </a:p>
          </p:txBody>
        </p:sp>
        <p:sp>
          <p:nvSpPr>
            <p:cNvPr id="43" name="Rounded Rectangle 42"/>
            <p:cNvSpPr/>
            <p:nvPr/>
          </p:nvSpPr>
          <p:spPr bwMode="auto">
            <a:xfrm>
              <a:off x="3030250" y="4187952"/>
              <a:ext cx="1374950" cy="1350302"/>
            </a:xfrm>
            <a:prstGeom prst="roundRect">
              <a:avLst/>
            </a:prstGeom>
            <a:solidFill>
              <a:srgbClr val="FFFF00">
                <a:alpha val="35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pitchFamily="34" charset="0"/>
                  <a:cs typeface="Arial" pitchFamily="34" charset="0"/>
                </a:rPr>
                <a:t>    </a:t>
              </a:r>
            </a:p>
          </p:txBody>
        </p:sp>
        <p:sp>
          <p:nvSpPr>
            <p:cNvPr id="44" name="Rounded Rectangle 43"/>
            <p:cNvSpPr/>
            <p:nvPr/>
          </p:nvSpPr>
          <p:spPr bwMode="auto">
            <a:xfrm>
              <a:off x="1631516" y="4187226"/>
              <a:ext cx="1270112" cy="1350302"/>
            </a:xfrm>
            <a:prstGeom prst="roundRect">
              <a:avLst/>
            </a:prstGeom>
            <a:solidFill>
              <a:srgbClr val="FFFF00">
                <a:alpha val="50000"/>
              </a:srgbClr>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cs typeface="Arial" pitchFamily="34" charset="0"/>
              </a:endParaRPr>
            </a:p>
          </p:txBody>
        </p:sp>
      </p:grpSp>
      <p:sp>
        <p:nvSpPr>
          <p:cNvPr id="45" name="TextBox 18"/>
          <p:cNvSpPr txBox="1">
            <a:spLocks noChangeArrowheads="1"/>
          </p:cNvSpPr>
          <p:nvPr/>
        </p:nvSpPr>
        <p:spPr bwMode="auto">
          <a:xfrm>
            <a:off x="34969745" y="30331427"/>
            <a:ext cx="1966149" cy="400110"/>
          </a:xfrm>
          <a:prstGeom prst="rect">
            <a:avLst/>
          </a:prstGeom>
          <a:noFill/>
          <a:ln w="9525">
            <a:noFill/>
            <a:miter lim="800000"/>
            <a:headEnd/>
            <a:tailEnd/>
          </a:ln>
        </p:spPr>
        <p:txBody>
          <a:bodyPr wrap="square">
            <a:spAutoFit/>
          </a:bodyPr>
          <a:lstStyle/>
          <a:p>
            <a:pPr algn="ctr"/>
            <a:r>
              <a:rPr lang="en-US" sz="2000" dirty="0" smtClean="0">
                <a:latin typeface="Arial" pitchFamily="34" charset="0"/>
                <a:cs typeface="Arial" pitchFamily="34" charset="0"/>
              </a:rPr>
              <a:t>E  - </a:t>
            </a:r>
            <a:r>
              <a:rPr lang="en-US" sz="2000" dirty="0" err="1" smtClean="0">
                <a:latin typeface="Arial" pitchFamily="34" charset="0"/>
                <a:cs typeface="Arial" pitchFamily="34" charset="0"/>
              </a:rPr>
              <a:t>E</a:t>
            </a:r>
            <a:r>
              <a:rPr lang="en-US" sz="2000" baseline="-25000" dirty="0" err="1" smtClean="0">
                <a:latin typeface="Arial" pitchFamily="34" charset="0"/>
                <a:cs typeface="Arial" pitchFamily="34" charset="0"/>
              </a:rPr>
              <a:t>binding</a:t>
            </a:r>
            <a:endParaRPr lang="en-US" sz="2000" dirty="0">
              <a:latin typeface="Arial" pitchFamily="34" charset="0"/>
              <a:cs typeface="Arial" pitchFamily="34" charset="0"/>
            </a:endParaRPr>
          </a:p>
        </p:txBody>
      </p:sp>
      <p:grpSp>
        <p:nvGrpSpPr>
          <p:cNvPr id="47" name="Group 15"/>
          <p:cNvGrpSpPr>
            <a:grpSpLocks/>
          </p:cNvGrpSpPr>
          <p:nvPr/>
        </p:nvGrpSpPr>
        <p:grpSpPr bwMode="auto">
          <a:xfrm>
            <a:off x="38742715" y="28726528"/>
            <a:ext cx="2865437" cy="2241528"/>
            <a:chOff x="166841" y="994592"/>
            <a:chExt cx="2865438" cy="2242600"/>
          </a:xfrm>
        </p:grpSpPr>
        <p:grpSp>
          <p:nvGrpSpPr>
            <p:cNvPr id="48" name="Group 13"/>
            <p:cNvGrpSpPr>
              <a:grpSpLocks/>
            </p:cNvGrpSpPr>
            <p:nvPr/>
          </p:nvGrpSpPr>
          <p:grpSpPr bwMode="auto">
            <a:xfrm>
              <a:off x="166841" y="994592"/>
              <a:ext cx="2865438" cy="2242600"/>
              <a:chOff x="166841" y="994592"/>
              <a:chExt cx="2865438" cy="2242600"/>
            </a:xfrm>
          </p:grpSpPr>
          <p:grpSp>
            <p:nvGrpSpPr>
              <p:cNvPr id="50" name="Group 11"/>
              <p:cNvGrpSpPr>
                <a:grpSpLocks/>
              </p:cNvGrpSpPr>
              <p:nvPr/>
            </p:nvGrpSpPr>
            <p:grpSpPr bwMode="auto">
              <a:xfrm>
                <a:off x="166841" y="994592"/>
                <a:ext cx="2865438" cy="2242600"/>
                <a:chOff x="166841" y="994592"/>
                <a:chExt cx="2865438" cy="2242600"/>
              </a:xfrm>
            </p:grpSpPr>
            <p:grpSp>
              <p:nvGrpSpPr>
                <p:cNvPr id="52" name="Group 20"/>
                <p:cNvGrpSpPr>
                  <a:grpSpLocks/>
                </p:cNvGrpSpPr>
                <p:nvPr/>
              </p:nvGrpSpPr>
              <p:grpSpPr bwMode="auto">
                <a:xfrm>
                  <a:off x="166841" y="994592"/>
                  <a:ext cx="2865438" cy="2242600"/>
                  <a:chOff x="641618" y="1822288"/>
                  <a:chExt cx="2286000" cy="1729733"/>
                </a:xfrm>
              </p:grpSpPr>
              <p:graphicFrame>
                <p:nvGraphicFramePr>
                  <p:cNvPr id="55" name="Object 5"/>
                  <p:cNvGraphicFramePr>
                    <a:graphicFrameLocks noChangeAspect="1"/>
                  </p:cNvGraphicFramePr>
                  <p:nvPr>
                    <p:extLst>
                      <p:ext uri="{D42A27DB-BD31-4B8C-83A1-F6EECF244321}">
                        <p14:modId xmlns:p14="http://schemas.microsoft.com/office/powerpoint/2010/main" val="3390515560"/>
                      </p:ext>
                    </p:extLst>
                  </p:nvPr>
                </p:nvGraphicFramePr>
                <p:xfrm>
                  <a:off x="641618" y="1822288"/>
                  <a:ext cx="2286000" cy="1573212"/>
                </p:xfrm>
                <a:graphic>
                  <a:graphicData uri="http://schemas.openxmlformats.org/presentationml/2006/ole">
                    <mc:AlternateContent xmlns:mc="http://schemas.openxmlformats.org/markup-compatibility/2006">
                      <mc:Choice xmlns:v="urn:schemas-microsoft-com:vml" Requires="v">
                        <p:oleObj spid="_x0000_s1209" name="Document" r:id="rId10" imgW="14171429" imgH="9092063" progId="Word.Document.12">
                          <p:link updateAutomatic="1"/>
                        </p:oleObj>
                      </mc:Choice>
                      <mc:Fallback>
                        <p:oleObj name="Document" r:id="rId10" imgW="14171429" imgH="9092063" progId="Word.Document.12">
                          <p:link updateAutomatic="1"/>
                          <p:pic>
                            <p:nvPicPr>
                              <p:cNvPr id="0" name="Picture 168"/>
                              <p:cNvPicPr>
                                <a:picLocks noChangeAspect="1" noChangeArrowheads="1"/>
                              </p:cNvPicPr>
                              <p:nvPr/>
                            </p:nvPicPr>
                            <p:blipFill>
                              <a:blip r:embed="rId11">
                                <a:extLst>
                                  <a:ext uri="{28A0092B-C50C-407E-A947-70E740481C1C}">
                                    <a14:useLocalDpi xmlns:a14="http://schemas.microsoft.com/office/drawing/2010/main" val="0"/>
                                  </a:ext>
                                </a:extLst>
                              </a:blip>
                              <a:srcRect l="10323" t="4022" r="7742" b="8044"/>
                              <a:stretch>
                                <a:fillRect/>
                              </a:stretch>
                            </p:blipFill>
                            <p:spPr bwMode="auto">
                              <a:xfrm>
                                <a:off x="641618" y="1822288"/>
                                <a:ext cx="2286000" cy="157321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56" name="TextBox 4"/>
                  <p:cNvSpPr txBox="1">
                    <a:spLocks noChangeArrowheads="1"/>
                  </p:cNvSpPr>
                  <p:nvPr/>
                </p:nvSpPr>
                <p:spPr bwMode="auto">
                  <a:xfrm>
                    <a:off x="1372505" y="3314517"/>
                    <a:ext cx="981134" cy="237504"/>
                  </a:xfrm>
                  <a:prstGeom prst="rect">
                    <a:avLst/>
                  </a:prstGeom>
                  <a:noFill/>
                  <a:ln w="9525">
                    <a:noFill/>
                    <a:miter lim="800000"/>
                    <a:headEnd/>
                    <a:tailEnd/>
                  </a:ln>
                </p:spPr>
                <p:txBody>
                  <a:bodyPr wrap="none">
                    <a:prstTxWarp prst="textNoShape">
                      <a:avLst/>
                    </a:prstTxWarp>
                    <a:spAutoFit/>
                  </a:bodyPr>
                  <a:lstStyle/>
                  <a:p>
                    <a:r>
                      <a:rPr lang="en-US" sz="1400" dirty="0">
                        <a:latin typeface="Arial" pitchFamily="34" charset="0"/>
                        <a:cs typeface="Arial" pitchFamily="34" charset="0"/>
                      </a:rPr>
                      <a:t>Energy (</a:t>
                    </a:r>
                    <a:r>
                      <a:rPr lang="en-US" sz="1400" dirty="0" err="1">
                        <a:latin typeface="Arial" pitchFamily="34" charset="0"/>
                        <a:cs typeface="Arial" pitchFamily="34" charset="0"/>
                      </a:rPr>
                      <a:t>keV</a:t>
                    </a:r>
                    <a:r>
                      <a:rPr lang="en-US" sz="1400" dirty="0">
                        <a:latin typeface="Arial" pitchFamily="34" charset="0"/>
                        <a:cs typeface="Arial" pitchFamily="34" charset="0"/>
                      </a:rPr>
                      <a:t>)</a:t>
                    </a:r>
                  </a:p>
                </p:txBody>
              </p:sp>
            </p:grpSp>
            <p:sp>
              <p:nvSpPr>
                <p:cNvPr id="53" name="TextBox 9"/>
                <p:cNvSpPr txBox="1">
                  <a:spLocks noChangeArrowheads="1"/>
                </p:cNvSpPr>
                <p:nvPr/>
              </p:nvSpPr>
              <p:spPr bwMode="auto">
                <a:xfrm>
                  <a:off x="1003300" y="1790701"/>
                  <a:ext cx="406400" cy="338554"/>
                </a:xfrm>
                <a:prstGeom prst="rect">
                  <a:avLst/>
                </a:prstGeom>
                <a:noFill/>
                <a:ln w="9525">
                  <a:noFill/>
                  <a:miter lim="800000"/>
                  <a:headEnd/>
                  <a:tailEnd/>
                </a:ln>
              </p:spPr>
              <p:txBody>
                <a:bodyPr>
                  <a:prstTxWarp prst="textNoShape">
                    <a:avLst/>
                  </a:prstTxWarp>
                  <a:spAutoFit/>
                </a:bodyPr>
                <a:lstStyle/>
                <a:p>
                  <a:r>
                    <a:rPr lang="en-US" sz="1600">
                      <a:latin typeface="Arial" pitchFamily="34" charset="0"/>
                      <a:cs typeface="Arial" pitchFamily="34" charset="0"/>
                    </a:rPr>
                    <a:t>f</a:t>
                  </a:r>
                  <a:r>
                    <a:rPr lang="ja-JP" altLang="en-US" sz="1600">
                      <a:latin typeface="Arial" pitchFamily="34" charset="0"/>
                      <a:cs typeface="Arial" pitchFamily="34" charset="0"/>
                    </a:rPr>
                    <a:t>’</a:t>
                  </a:r>
                  <a:endParaRPr lang="en-US" sz="1600">
                    <a:latin typeface="Arial" pitchFamily="34" charset="0"/>
                    <a:cs typeface="Arial" pitchFamily="34" charset="0"/>
                  </a:endParaRPr>
                </a:p>
              </p:txBody>
            </p:sp>
            <p:sp>
              <p:nvSpPr>
                <p:cNvPr id="54" name="TextBox 10"/>
                <p:cNvSpPr txBox="1">
                  <a:spLocks noChangeArrowheads="1"/>
                </p:cNvSpPr>
                <p:nvPr/>
              </p:nvSpPr>
              <p:spPr bwMode="auto">
                <a:xfrm>
                  <a:off x="984250" y="1231901"/>
                  <a:ext cx="546100" cy="338554"/>
                </a:xfrm>
                <a:prstGeom prst="rect">
                  <a:avLst/>
                </a:prstGeom>
                <a:noFill/>
                <a:ln w="9525">
                  <a:noFill/>
                  <a:miter lim="800000"/>
                  <a:headEnd/>
                  <a:tailEnd/>
                </a:ln>
              </p:spPr>
              <p:txBody>
                <a:bodyPr>
                  <a:prstTxWarp prst="textNoShape">
                    <a:avLst/>
                  </a:prstTxWarp>
                  <a:spAutoFit/>
                </a:bodyPr>
                <a:lstStyle/>
                <a:p>
                  <a:r>
                    <a:rPr lang="en-US" sz="1600">
                      <a:latin typeface="Arial" pitchFamily="34" charset="0"/>
                      <a:cs typeface="Arial" pitchFamily="34" charset="0"/>
                    </a:rPr>
                    <a:t>f</a:t>
                  </a:r>
                  <a:r>
                    <a:rPr lang="ja-JP" altLang="en-US" sz="1600">
                      <a:latin typeface="Arial" pitchFamily="34" charset="0"/>
                      <a:cs typeface="Arial" pitchFamily="34" charset="0"/>
                    </a:rPr>
                    <a:t>’’</a:t>
                  </a:r>
                  <a:endParaRPr lang="en-US" sz="1600">
                    <a:latin typeface="Arial" pitchFamily="34" charset="0"/>
                    <a:cs typeface="Arial" pitchFamily="34" charset="0"/>
                  </a:endParaRPr>
                </a:p>
              </p:txBody>
            </p:sp>
          </p:grpSp>
          <p:sp>
            <p:nvSpPr>
              <p:cNvPr id="51" name="Rectangle 12"/>
              <p:cNvSpPr>
                <a:spLocks noChangeArrowheads="1"/>
              </p:cNvSpPr>
              <p:nvPr/>
            </p:nvSpPr>
            <p:spPr bwMode="auto">
              <a:xfrm>
                <a:off x="1358900" y="1778000"/>
                <a:ext cx="190500" cy="266700"/>
              </a:xfrm>
              <a:prstGeom prst="rect">
                <a:avLst/>
              </a:prstGeom>
              <a:solidFill>
                <a:schemeClr val="bg1"/>
              </a:solidFill>
              <a:ln w="9525">
                <a:noFill/>
                <a:round/>
                <a:headEnd/>
                <a:tailEnd/>
              </a:ln>
            </p:spPr>
            <p:txBody>
              <a:bodyPr>
                <a:prstTxWarp prst="textNoShape">
                  <a:avLst/>
                </a:prstTxWarp>
              </a:bodyPr>
              <a:lstStyle/>
              <a:p>
                <a:endParaRPr lang="en-US">
                  <a:latin typeface="Arial" pitchFamily="34" charset="0"/>
                  <a:cs typeface="Arial" pitchFamily="34" charset="0"/>
                </a:endParaRPr>
              </a:p>
            </p:txBody>
          </p:sp>
        </p:grpSp>
        <p:sp>
          <p:nvSpPr>
            <p:cNvPr id="49" name="Rectangle 14"/>
            <p:cNvSpPr>
              <a:spLocks noChangeArrowheads="1"/>
            </p:cNvSpPr>
            <p:nvPr/>
          </p:nvSpPr>
          <p:spPr bwMode="auto">
            <a:xfrm>
              <a:off x="1333500" y="1219200"/>
              <a:ext cx="139700" cy="203200"/>
            </a:xfrm>
            <a:prstGeom prst="rect">
              <a:avLst/>
            </a:prstGeom>
            <a:solidFill>
              <a:schemeClr val="bg1"/>
            </a:solidFill>
            <a:ln w="9525">
              <a:noFill/>
              <a:round/>
              <a:headEnd/>
              <a:tailEnd/>
            </a:ln>
          </p:spPr>
          <p:txBody>
            <a:bodyPr>
              <a:prstTxWarp prst="textNoShape">
                <a:avLst/>
              </a:prstTxWarp>
            </a:bodyPr>
            <a:lstStyle/>
            <a:p>
              <a:endParaRPr lang="en-US">
                <a:latin typeface="Arial" pitchFamily="34" charset="0"/>
                <a:cs typeface="Arial" pitchFamily="34" charset="0"/>
              </a:endParaRPr>
            </a:p>
          </p:txBody>
        </p:sp>
      </p:grpSp>
      <p:cxnSp>
        <p:nvCxnSpPr>
          <p:cNvPr id="57" name="Straight Arrow Connector 56"/>
          <p:cNvCxnSpPr/>
          <p:nvPr/>
        </p:nvCxnSpPr>
        <p:spPr bwMode="auto">
          <a:xfrm rot="10800000">
            <a:off x="38380619" y="29575789"/>
            <a:ext cx="418012" cy="1588"/>
          </a:xfrm>
          <a:prstGeom prst="straightConnector1">
            <a:avLst/>
          </a:prstGeom>
          <a:solidFill>
            <a:schemeClr val="accent1"/>
          </a:solidFill>
          <a:ln w="25400" cap="flat" cmpd="sng" algn="ctr">
            <a:solidFill>
              <a:schemeClr val="tx1"/>
            </a:solidFill>
            <a:prstDash val="solid"/>
            <a:round/>
            <a:headEnd type="none" w="med" len="med"/>
            <a:tailEnd type="arrow"/>
          </a:ln>
          <a:effectLst/>
        </p:spPr>
      </p:cxnSp>
      <p:cxnSp>
        <p:nvCxnSpPr>
          <p:cNvPr id="58" name="Straight Connector 57"/>
          <p:cNvCxnSpPr/>
          <p:nvPr/>
        </p:nvCxnSpPr>
        <p:spPr bwMode="auto">
          <a:xfrm rot="5400000">
            <a:off x="37668945" y="30303444"/>
            <a:ext cx="13716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grpSp>
        <p:nvGrpSpPr>
          <p:cNvPr id="59" name="Group 74"/>
          <p:cNvGrpSpPr/>
          <p:nvPr/>
        </p:nvGrpSpPr>
        <p:grpSpPr>
          <a:xfrm>
            <a:off x="32866084" y="30218957"/>
            <a:ext cx="5498458" cy="441323"/>
            <a:chOff x="305470" y="5304920"/>
            <a:chExt cx="5498458" cy="441323"/>
          </a:xfrm>
        </p:grpSpPr>
        <p:cxnSp>
          <p:nvCxnSpPr>
            <p:cNvPr id="60" name="Straight Arrow Connector 24"/>
            <p:cNvCxnSpPr>
              <a:cxnSpLocks noChangeShapeType="1"/>
            </p:cNvCxnSpPr>
            <p:nvPr/>
          </p:nvCxnSpPr>
          <p:spPr bwMode="auto">
            <a:xfrm>
              <a:off x="305470" y="5320827"/>
              <a:ext cx="5498458" cy="1588"/>
            </a:xfrm>
            <a:prstGeom prst="straightConnector1">
              <a:avLst/>
            </a:prstGeom>
            <a:noFill/>
            <a:ln w="28575">
              <a:solidFill>
                <a:schemeClr val="tx1"/>
              </a:solidFill>
              <a:round/>
              <a:headEnd/>
              <a:tailEnd type="arrow" w="med" len="med"/>
            </a:ln>
          </p:spPr>
        </p:cxnSp>
        <p:cxnSp>
          <p:nvCxnSpPr>
            <p:cNvPr id="61" name="Straight Connector 60"/>
            <p:cNvCxnSpPr/>
            <p:nvPr/>
          </p:nvCxnSpPr>
          <p:spPr bwMode="auto">
            <a:xfrm rot="5400000">
              <a:off x="3604763" y="5381056"/>
              <a:ext cx="13716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2" name="Straight Connector 61"/>
            <p:cNvCxnSpPr/>
            <p:nvPr/>
          </p:nvCxnSpPr>
          <p:spPr bwMode="auto">
            <a:xfrm rot="5400000">
              <a:off x="2245891" y="5372706"/>
              <a:ext cx="13716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cxnSp>
          <p:nvCxnSpPr>
            <p:cNvPr id="63" name="Straight Connector 62"/>
            <p:cNvCxnSpPr/>
            <p:nvPr/>
          </p:nvCxnSpPr>
          <p:spPr bwMode="auto">
            <a:xfrm rot="5400000">
              <a:off x="758508" y="5396507"/>
              <a:ext cx="137160" cy="1588"/>
            </a:xfrm>
            <a:prstGeom prst="line">
              <a:avLst/>
            </a:prstGeom>
            <a:solidFill>
              <a:schemeClr val="accent1"/>
            </a:solidFill>
            <a:ln w="25400" cap="flat" cmpd="sng" algn="ctr">
              <a:solidFill>
                <a:schemeClr val="tx1"/>
              </a:solidFill>
              <a:prstDash val="solid"/>
              <a:round/>
              <a:headEnd type="none" w="med" len="med"/>
              <a:tailEnd type="none" w="med" len="med"/>
            </a:ln>
            <a:effectLst/>
          </p:spPr>
        </p:cxnSp>
        <p:sp>
          <p:nvSpPr>
            <p:cNvPr id="64" name="TextBox 45"/>
            <p:cNvSpPr txBox="1">
              <a:spLocks noChangeArrowheads="1"/>
            </p:cNvSpPr>
            <p:nvPr/>
          </p:nvSpPr>
          <p:spPr bwMode="auto">
            <a:xfrm>
              <a:off x="5031399" y="5407689"/>
              <a:ext cx="458330" cy="338554"/>
            </a:xfrm>
            <a:prstGeom prst="rect">
              <a:avLst/>
            </a:prstGeom>
            <a:noFill/>
            <a:ln w="9525">
              <a:noFill/>
              <a:miter lim="800000"/>
              <a:headEnd/>
              <a:tailEnd/>
            </a:ln>
          </p:spPr>
          <p:txBody>
            <a:bodyPr>
              <a:spAutoFit/>
            </a:bodyPr>
            <a:lstStyle/>
            <a:p>
              <a:r>
                <a:rPr lang="en-US" sz="1600" b="0" dirty="0" smtClean="0">
                  <a:latin typeface="Arial" pitchFamily="34" charset="0"/>
                  <a:cs typeface="Arial" pitchFamily="34" charset="0"/>
                </a:rPr>
                <a:t>0</a:t>
              </a:r>
              <a:endParaRPr lang="en-US" sz="1600" b="0" dirty="0">
                <a:latin typeface="Arial" pitchFamily="34" charset="0"/>
                <a:cs typeface="Arial" pitchFamily="34" charset="0"/>
              </a:endParaRPr>
            </a:p>
          </p:txBody>
        </p:sp>
      </p:grpSp>
      <p:sp>
        <p:nvSpPr>
          <p:cNvPr id="65" name="TextBox 64"/>
          <p:cNvSpPr txBox="1"/>
          <p:nvPr/>
        </p:nvSpPr>
        <p:spPr>
          <a:xfrm>
            <a:off x="40888686" y="29109614"/>
            <a:ext cx="626410" cy="400110"/>
          </a:xfrm>
          <a:prstGeom prst="rect">
            <a:avLst/>
          </a:prstGeom>
          <a:noFill/>
        </p:spPr>
        <p:txBody>
          <a:bodyPr wrap="none" rtlCol="0">
            <a:spAutoFit/>
          </a:bodyPr>
          <a:lstStyle/>
          <a:p>
            <a:r>
              <a:rPr lang="en-US" sz="2000" dirty="0" err="1" smtClean="0">
                <a:latin typeface="Arial" pitchFamily="34" charset="0"/>
                <a:cs typeface="Arial" pitchFamily="34" charset="0"/>
              </a:rPr>
              <a:t>Rb</a:t>
            </a:r>
            <a:r>
              <a:rPr lang="en-US" sz="2000" baseline="30000" dirty="0" smtClean="0">
                <a:latin typeface="Arial" pitchFamily="34" charset="0"/>
                <a:cs typeface="Arial" pitchFamily="34" charset="0"/>
              </a:rPr>
              <a:t>+</a:t>
            </a:r>
            <a:endParaRPr lang="en-US" sz="2000" dirty="0">
              <a:latin typeface="Arial" pitchFamily="34" charset="0"/>
              <a:cs typeface="Arial" pitchFamily="34" charset="0"/>
            </a:endParaRPr>
          </a:p>
        </p:txBody>
      </p:sp>
      <p:sp>
        <p:nvSpPr>
          <p:cNvPr id="67" name="TextBox 66"/>
          <p:cNvSpPr txBox="1"/>
          <p:nvPr/>
        </p:nvSpPr>
        <p:spPr>
          <a:xfrm>
            <a:off x="32842200" y="27489150"/>
            <a:ext cx="11887200" cy="1077218"/>
          </a:xfrm>
          <a:prstGeom prst="rect">
            <a:avLst/>
          </a:prstGeom>
          <a:noFill/>
        </p:spPr>
        <p:txBody>
          <a:bodyPr wrap="square" rtlCol="0">
            <a:spAutoFit/>
          </a:bodyPr>
          <a:lstStyle/>
          <a:p>
            <a:pPr algn="ctr"/>
            <a:r>
              <a:rPr lang="en-US" sz="3200" b="1" dirty="0" smtClean="0">
                <a:latin typeface="Arial" pitchFamily="34" charset="0"/>
                <a:cs typeface="Arial" pitchFamily="34" charset="0"/>
              </a:rPr>
              <a:t>Anomalous Small Angle X-Ray Scattering (ASAXS)</a:t>
            </a:r>
          </a:p>
          <a:p>
            <a:pPr algn="ctr"/>
            <a:r>
              <a:rPr lang="en-US" sz="3200" dirty="0" smtClean="0">
                <a:latin typeface="Arial" pitchFamily="34" charset="0"/>
                <a:cs typeface="Arial" pitchFamily="34" charset="0"/>
              </a:rPr>
              <a:t>Determines the ion distribution around DNA-protein particles</a:t>
            </a:r>
            <a:endParaRPr lang="en-US" sz="3200" dirty="0">
              <a:latin typeface="Arial" pitchFamily="34" charset="0"/>
              <a:cs typeface="Arial" pitchFamily="34" charset="0"/>
            </a:endParaRPr>
          </a:p>
        </p:txBody>
      </p:sp>
      <p:sp>
        <p:nvSpPr>
          <p:cNvPr id="70" name="TextBox 69"/>
          <p:cNvSpPr txBox="1"/>
          <p:nvPr/>
        </p:nvSpPr>
        <p:spPr>
          <a:xfrm>
            <a:off x="32981913" y="30987107"/>
            <a:ext cx="11887200" cy="923330"/>
          </a:xfrm>
          <a:prstGeom prst="rect">
            <a:avLst/>
          </a:prstGeom>
          <a:noFill/>
        </p:spPr>
        <p:txBody>
          <a:bodyPr wrap="square" rtlCol="0">
            <a:spAutoFit/>
          </a:bodyPr>
          <a:lstStyle/>
          <a:p>
            <a:pPr algn="just"/>
            <a:r>
              <a:rPr lang="en-US" sz="1800" dirty="0" smtClean="0">
                <a:latin typeface="Arial" pitchFamily="34" charset="0"/>
                <a:cs typeface="Arial" pitchFamily="34" charset="0"/>
              </a:rPr>
              <a:t>Through probing the scattering pattern at energies below and at the </a:t>
            </a:r>
            <a:r>
              <a:rPr lang="en-US" sz="1800" dirty="0" err="1" smtClean="0">
                <a:latin typeface="Arial" pitchFamily="34" charset="0"/>
                <a:cs typeface="Arial" pitchFamily="34" charset="0"/>
              </a:rPr>
              <a:t>Rb</a:t>
            </a:r>
            <a:r>
              <a:rPr lang="en-US" sz="1800" dirty="0" smtClean="0">
                <a:latin typeface="Arial" pitchFamily="34" charset="0"/>
                <a:cs typeface="Arial" pitchFamily="34" charset="0"/>
              </a:rPr>
              <a:t> K absorption edge, the ion distribution around the proteins can be extracted. This has important implications on the extent of the DNA shell, the higher melting temperatures associated with the constructs, and resistance to enzymatic degradation.</a:t>
            </a:r>
            <a:endParaRPr lang="en-US" sz="1800" dirty="0">
              <a:latin typeface="Arial" pitchFamily="34" charset="0"/>
              <a:cs typeface="Arial" pitchFamily="34" charset="0"/>
            </a:endParaRPr>
          </a:p>
        </p:txBody>
      </p:sp>
      <p:grpSp>
        <p:nvGrpSpPr>
          <p:cNvPr id="71" name="Group 62"/>
          <p:cNvGrpSpPr/>
          <p:nvPr/>
        </p:nvGrpSpPr>
        <p:grpSpPr>
          <a:xfrm>
            <a:off x="41609076" y="28741088"/>
            <a:ext cx="3090025" cy="2286000"/>
            <a:chOff x="90454" y="3336577"/>
            <a:chExt cx="3337675" cy="2569483"/>
          </a:xfrm>
        </p:grpSpPr>
        <p:pic>
          <p:nvPicPr>
            <p:cNvPr id="72" name="Picture 71" descr="FIG_ASAXS.JPG"/>
            <p:cNvPicPr>
              <a:picLocks noChangeAspect="1"/>
            </p:cNvPicPr>
            <p:nvPr/>
          </p:nvPicPr>
          <p:blipFill>
            <a:blip r:embed="rId12" cstate="print"/>
            <a:srcRect l="10909" t="2353" r="11818" b="21176"/>
            <a:stretch>
              <a:fillRect/>
            </a:stretch>
          </p:blipFill>
          <p:spPr>
            <a:xfrm>
              <a:off x="438730" y="3336577"/>
              <a:ext cx="2989399" cy="2286000"/>
            </a:xfrm>
            <a:prstGeom prst="rect">
              <a:avLst/>
            </a:prstGeom>
          </p:spPr>
        </p:pic>
        <p:pic>
          <p:nvPicPr>
            <p:cNvPr id="74" name="Picture 73" descr="FIG_ASAXS.JPG"/>
            <p:cNvPicPr>
              <a:picLocks noChangeAspect="1"/>
            </p:cNvPicPr>
            <p:nvPr/>
          </p:nvPicPr>
          <p:blipFill>
            <a:blip r:embed="rId13" cstate="print"/>
            <a:srcRect l="1818" t="22353" r="91364" b="54118"/>
            <a:stretch>
              <a:fillRect/>
            </a:stretch>
          </p:blipFill>
          <p:spPr>
            <a:xfrm>
              <a:off x="90454" y="3941446"/>
              <a:ext cx="292608" cy="815119"/>
            </a:xfrm>
            <a:prstGeom prst="rect">
              <a:avLst/>
            </a:prstGeom>
          </p:spPr>
        </p:pic>
        <p:pic>
          <p:nvPicPr>
            <p:cNvPr id="75" name="Picture 74" descr="Fig_Bare_coat.JPG"/>
            <p:cNvPicPr>
              <a:picLocks noChangeAspect="1"/>
            </p:cNvPicPr>
            <p:nvPr/>
          </p:nvPicPr>
          <p:blipFill>
            <a:blip r:embed="rId14" cstate="print"/>
            <a:srcRect l="40909" t="83529" r="40000" b="7059"/>
            <a:stretch>
              <a:fillRect/>
            </a:stretch>
          </p:blipFill>
          <p:spPr>
            <a:xfrm>
              <a:off x="1678538" y="5613452"/>
              <a:ext cx="768155" cy="292608"/>
            </a:xfrm>
            <a:prstGeom prst="rect">
              <a:avLst/>
            </a:prstGeom>
          </p:spPr>
        </p:pic>
      </p:grpSp>
      <p:sp>
        <p:nvSpPr>
          <p:cNvPr id="77" name="TextBox 76"/>
          <p:cNvSpPr txBox="1"/>
          <p:nvPr/>
        </p:nvSpPr>
        <p:spPr>
          <a:xfrm>
            <a:off x="32951809" y="32279943"/>
            <a:ext cx="11887200" cy="584775"/>
          </a:xfrm>
          <a:prstGeom prst="rect">
            <a:avLst/>
          </a:prstGeom>
          <a:noFill/>
        </p:spPr>
        <p:txBody>
          <a:bodyPr wrap="square" rtlCol="0">
            <a:spAutoFit/>
          </a:bodyPr>
          <a:lstStyle/>
          <a:p>
            <a:pPr algn="ctr"/>
            <a:r>
              <a:rPr lang="en-US" sz="3200" b="1" dirty="0" smtClean="0">
                <a:latin typeface="Arial" pitchFamily="34" charset="0"/>
                <a:cs typeface="Arial" pitchFamily="34" charset="0"/>
              </a:rPr>
              <a:t>SAXS probes electrolyte-mediated assembly of SNA-Au NPs</a:t>
            </a:r>
            <a:endParaRPr lang="en-US" sz="3200" dirty="0">
              <a:latin typeface="Arial" pitchFamily="34" charset="0"/>
              <a:cs typeface="Arial" pitchFamily="34" charset="0"/>
            </a:endParaRPr>
          </a:p>
        </p:txBody>
      </p:sp>
      <p:sp>
        <p:nvSpPr>
          <p:cNvPr id="79" name="TextBox 78"/>
          <p:cNvSpPr txBox="1"/>
          <p:nvPr/>
        </p:nvSpPr>
        <p:spPr>
          <a:xfrm>
            <a:off x="32981913" y="16404888"/>
            <a:ext cx="11887200" cy="584776"/>
          </a:xfrm>
          <a:prstGeom prst="rect">
            <a:avLst/>
          </a:prstGeom>
          <a:noFill/>
        </p:spPr>
        <p:txBody>
          <a:bodyPr wrap="square" rtlCol="0">
            <a:spAutoFit/>
          </a:bodyPr>
          <a:lstStyle/>
          <a:p>
            <a:pPr algn="ctr"/>
            <a:r>
              <a:rPr lang="en-US" sz="3200" b="1" dirty="0" smtClean="0">
                <a:latin typeface="Arial" pitchFamily="34" charset="0"/>
                <a:cs typeface="Arial" pitchFamily="34" charset="0"/>
              </a:rPr>
              <a:t>XAFS Elucidates the Role of Trace Ag in Au </a:t>
            </a:r>
            <a:r>
              <a:rPr lang="en-US" sz="3200" b="1" dirty="0" err="1" smtClean="0">
                <a:latin typeface="Arial" pitchFamily="34" charset="0"/>
                <a:cs typeface="Arial" pitchFamily="34" charset="0"/>
              </a:rPr>
              <a:t>Nanorod</a:t>
            </a:r>
            <a:r>
              <a:rPr lang="en-US" sz="3200" b="1" dirty="0" smtClean="0">
                <a:latin typeface="Arial" pitchFamily="34" charset="0"/>
                <a:cs typeface="Arial" pitchFamily="34" charset="0"/>
              </a:rPr>
              <a:t> Growth</a:t>
            </a:r>
            <a:endParaRPr lang="en-US" sz="3200" dirty="0">
              <a:latin typeface="Arial" pitchFamily="34" charset="0"/>
              <a:cs typeface="Arial" pitchFamily="34" charset="0"/>
            </a:endParaRPr>
          </a:p>
        </p:txBody>
      </p:sp>
      <p:pic>
        <p:nvPicPr>
          <p:cNvPr id="80" name="Picture 79" descr="D-SNA.JPG"/>
          <p:cNvPicPr>
            <a:picLocks noChangeAspect="1"/>
          </p:cNvPicPr>
          <p:nvPr/>
        </p:nvPicPr>
        <p:blipFill>
          <a:blip r:embed="rId15" cstate="print"/>
          <a:stretch>
            <a:fillRect/>
          </a:stretch>
        </p:blipFill>
        <p:spPr>
          <a:xfrm>
            <a:off x="36096027" y="32823355"/>
            <a:ext cx="3926452" cy="3147462"/>
          </a:xfrm>
          <a:prstGeom prst="rect">
            <a:avLst/>
          </a:prstGeom>
        </p:spPr>
      </p:pic>
      <p:sp>
        <p:nvSpPr>
          <p:cNvPr id="81" name="TextBox 80"/>
          <p:cNvSpPr txBox="1"/>
          <p:nvPr/>
        </p:nvSpPr>
        <p:spPr>
          <a:xfrm>
            <a:off x="39851433" y="34890095"/>
            <a:ext cx="1125629" cy="400110"/>
          </a:xfrm>
          <a:prstGeom prst="rect">
            <a:avLst/>
          </a:prstGeom>
          <a:noFill/>
        </p:spPr>
        <p:txBody>
          <a:bodyPr wrap="none" rtlCol="0">
            <a:spAutoFit/>
          </a:bodyPr>
          <a:lstStyle/>
          <a:p>
            <a:r>
              <a:rPr lang="en-US" sz="2000" dirty="0" smtClean="0">
                <a:solidFill>
                  <a:srgbClr val="0000FF"/>
                </a:solidFill>
                <a:latin typeface="Arial" pitchFamily="34" charset="0"/>
                <a:cs typeface="Arial" pitchFamily="34" charset="0"/>
              </a:rPr>
              <a:t>Gas-like</a:t>
            </a:r>
            <a:endParaRPr lang="en-US" sz="2000" dirty="0">
              <a:solidFill>
                <a:srgbClr val="0000FF"/>
              </a:solidFill>
              <a:latin typeface="Arial" pitchFamily="34" charset="0"/>
              <a:cs typeface="Arial" pitchFamily="34" charset="0"/>
            </a:endParaRPr>
          </a:p>
        </p:txBody>
      </p:sp>
      <p:sp>
        <p:nvSpPr>
          <p:cNvPr id="82" name="TextBox 81"/>
          <p:cNvSpPr txBox="1"/>
          <p:nvPr/>
        </p:nvSpPr>
        <p:spPr>
          <a:xfrm>
            <a:off x="39971679" y="34432445"/>
            <a:ext cx="711778" cy="400110"/>
          </a:xfrm>
          <a:prstGeom prst="rect">
            <a:avLst/>
          </a:prstGeom>
          <a:noFill/>
        </p:spPr>
        <p:txBody>
          <a:bodyPr wrap="none" rtlCol="0">
            <a:spAutoFit/>
          </a:bodyPr>
          <a:lstStyle/>
          <a:p>
            <a:r>
              <a:rPr lang="en-US" sz="2000" dirty="0" smtClean="0">
                <a:solidFill>
                  <a:srgbClr val="008000"/>
                </a:solidFill>
                <a:latin typeface="Arial" pitchFamily="34" charset="0"/>
                <a:cs typeface="Arial" pitchFamily="34" charset="0"/>
              </a:rPr>
              <a:t>FCC</a:t>
            </a:r>
            <a:endParaRPr lang="en-US" sz="2000" dirty="0">
              <a:solidFill>
                <a:srgbClr val="008000"/>
              </a:solidFill>
              <a:latin typeface="Arial" pitchFamily="34" charset="0"/>
              <a:cs typeface="Arial" pitchFamily="34" charset="0"/>
            </a:endParaRPr>
          </a:p>
        </p:txBody>
      </p:sp>
      <p:sp>
        <p:nvSpPr>
          <p:cNvPr id="85" name="TextBox 84"/>
          <p:cNvSpPr txBox="1"/>
          <p:nvPr/>
        </p:nvSpPr>
        <p:spPr>
          <a:xfrm>
            <a:off x="39834689" y="33820795"/>
            <a:ext cx="1439818" cy="400110"/>
          </a:xfrm>
          <a:prstGeom prst="rect">
            <a:avLst/>
          </a:prstGeom>
          <a:noFill/>
        </p:spPr>
        <p:txBody>
          <a:bodyPr wrap="none" rtlCol="0">
            <a:spAutoFit/>
          </a:bodyPr>
          <a:lstStyle/>
          <a:p>
            <a:r>
              <a:rPr lang="en-US" sz="2000" dirty="0" smtClean="0">
                <a:solidFill>
                  <a:srgbClr val="FF6600"/>
                </a:solidFill>
                <a:latin typeface="Arial" pitchFamily="34" charset="0"/>
                <a:cs typeface="Arial" pitchFamily="34" charset="0"/>
              </a:rPr>
              <a:t>Disordered</a:t>
            </a:r>
            <a:endParaRPr lang="en-US" sz="2000" dirty="0">
              <a:solidFill>
                <a:srgbClr val="FF6600"/>
              </a:solidFill>
              <a:latin typeface="Arial" pitchFamily="34" charset="0"/>
              <a:cs typeface="Arial" pitchFamily="34" charset="0"/>
            </a:endParaRPr>
          </a:p>
        </p:txBody>
      </p:sp>
      <p:grpSp>
        <p:nvGrpSpPr>
          <p:cNvPr id="96" name="Group 14"/>
          <p:cNvGrpSpPr>
            <a:grpSpLocks noChangeAspect="1"/>
          </p:cNvGrpSpPr>
          <p:nvPr/>
        </p:nvGrpSpPr>
        <p:grpSpPr>
          <a:xfrm>
            <a:off x="41266813" y="33263668"/>
            <a:ext cx="3756256" cy="2301127"/>
            <a:chOff x="2729879" y="918165"/>
            <a:chExt cx="3620374" cy="2185274"/>
          </a:xfrm>
        </p:grpSpPr>
        <p:cxnSp>
          <p:nvCxnSpPr>
            <p:cNvPr id="97" name="Straight Arrow Connector 96"/>
            <p:cNvCxnSpPr/>
            <p:nvPr/>
          </p:nvCxnSpPr>
          <p:spPr>
            <a:xfrm>
              <a:off x="2729879" y="2671665"/>
              <a:ext cx="3620374" cy="1588"/>
            </a:xfrm>
            <a:prstGeom prst="straightConnector1">
              <a:avLst/>
            </a:prstGeom>
            <a:ln>
              <a:solidFill>
                <a:schemeClr val="tx1"/>
              </a:solidFill>
              <a:tailEnd type="arrow"/>
            </a:ln>
          </p:spPr>
          <p:style>
            <a:lnRef idx="2">
              <a:schemeClr val="accent1"/>
            </a:lnRef>
            <a:fillRef idx="0">
              <a:schemeClr val="accent1"/>
            </a:fillRef>
            <a:effectRef idx="1">
              <a:schemeClr val="accent1"/>
            </a:effectRef>
            <a:fontRef idx="minor">
              <a:schemeClr val="tx1"/>
            </a:fontRef>
          </p:style>
        </p:cxnSp>
        <p:cxnSp>
          <p:nvCxnSpPr>
            <p:cNvPr id="98" name="Straight Connector 97"/>
            <p:cNvCxnSpPr/>
            <p:nvPr/>
          </p:nvCxnSpPr>
          <p:spPr>
            <a:xfrm rot="5400000">
              <a:off x="3234085" y="1796503"/>
              <a:ext cx="1753500" cy="1588"/>
            </a:xfrm>
            <a:prstGeom prst="line">
              <a:avLst/>
            </a:prstGeom>
            <a:ln w="63500">
              <a:solidFill>
                <a:schemeClr val="tx1"/>
              </a:solidFill>
              <a:prstDash val="sysDot"/>
            </a:ln>
          </p:spPr>
          <p:style>
            <a:lnRef idx="2">
              <a:schemeClr val="accent1"/>
            </a:lnRef>
            <a:fillRef idx="0">
              <a:schemeClr val="accent1"/>
            </a:fillRef>
            <a:effectRef idx="1">
              <a:schemeClr val="accent1"/>
            </a:effectRef>
            <a:fontRef idx="minor">
              <a:schemeClr val="tx1"/>
            </a:fontRef>
          </p:style>
        </p:cxnSp>
        <p:cxnSp>
          <p:nvCxnSpPr>
            <p:cNvPr id="99" name="Straight Connector 98"/>
            <p:cNvCxnSpPr/>
            <p:nvPr/>
          </p:nvCxnSpPr>
          <p:spPr>
            <a:xfrm rot="5400000">
              <a:off x="4011531" y="1794121"/>
              <a:ext cx="1753500" cy="1588"/>
            </a:xfrm>
            <a:prstGeom prst="line">
              <a:avLst/>
            </a:prstGeom>
            <a:ln w="63500">
              <a:solidFill>
                <a:schemeClr val="tx1"/>
              </a:solidFill>
              <a:prstDash val="sysDot"/>
            </a:ln>
          </p:spPr>
          <p:style>
            <a:lnRef idx="2">
              <a:schemeClr val="accent1"/>
            </a:lnRef>
            <a:fillRef idx="0">
              <a:schemeClr val="accent1"/>
            </a:fillRef>
            <a:effectRef idx="1">
              <a:schemeClr val="accent1"/>
            </a:effectRef>
            <a:fontRef idx="minor">
              <a:schemeClr val="tx1"/>
            </a:fontRef>
          </p:style>
        </p:cxnSp>
        <p:sp>
          <p:nvSpPr>
            <p:cNvPr id="101" name="Rectangle 100"/>
            <p:cNvSpPr/>
            <p:nvPr/>
          </p:nvSpPr>
          <p:spPr>
            <a:xfrm>
              <a:off x="4126226" y="919758"/>
              <a:ext cx="766750" cy="1751912"/>
            </a:xfrm>
            <a:prstGeom prst="rect">
              <a:avLst/>
            </a:prstGeom>
            <a:solidFill>
              <a:srgbClr val="008000">
                <a:alpha val="71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latin typeface="Arial" pitchFamily="34" charset="0"/>
                  <a:cs typeface="Arial" pitchFamily="34" charset="0"/>
                </a:rPr>
                <a:t>FCC</a:t>
              </a:r>
              <a:endParaRPr lang="en-US" sz="1800" dirty="0">
                <a:solidFill>
                  <a:schemeClr val="tx1"/>
                </a:solidFill>
                <a:latin typeface="Arial" pitchFamily="34" charset="0"/>
                <a:cs typeface="Arial" pitchFamily="34" charset="0"/>
              </a:endParaRPr>
            </a:p>
          </p:txBody>
        </p:sp>
        <p:sp>
          <p:nvSpPr>
            <p:cNvPr id="102" name="Rectangle 101"/>
            <p:cNvSpPr/>
            <p:nvPr/>
          </p:nvSpPr>
          <p:spPr>
            <a:xfrm>
              <a:off x="2729879" y="926105"/>
              <a:ext cx="1380162" cy="1747942"/>
            </a:xfrm>
            <a:prstGeom prst="rect">
              <a:avLst/>
            </a:prstGeom>
            <a:solidFill>
              <a:srgbClr val="344FFF"/>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chemeClr val="tx1"/>
                  </a:solidFill>
                  <a:latin typeface="Arial" pitchFamily="34" charset="0"/>
                  <a:cs typeface="Arial" pitchFamily="34" charset="0"/>
                </a:rPr>
                <a:t>Gas-like</a:t>
              </a:r>
              <a:endParaRPr lang="en-US" sz="1800" dirty="0">
                <a:solidFill>
                  <a:schemeClr val="tx1"/>
                </a:solidFill>
                <a:latin typeface="Arial" pitchFamily="34" charset="0"/>
                <a:cs typeface="Arial" pitchFamily="34" charset="0"/>
              </a:endParaRPr>
            </a:p>
          </p:txBody>
        </p:sp>
        <p:sp>
          <p:nvSpPr>
            <p:cNvPr id="104" name="Rectangle 103"/>
            <p:cNvSpPr/>
            <p:nvPr/>
          </p:nvSpPr>
          <p:spPr>
            <a:xfrm>
              <a:off x="4921932" y="918165"/>
              <a:ext cx="1209348" cy="1747942"/>
            </a:xfrm>
            <a:prstGeom prst="rect">
              <a:avLst/>
            </a:prstGeom>
            <a:solidFill>
              <a:srgbClr val="FF6600"/>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1800" dirty="0" smtClean="0">
                  <a:solidFill>
                    <a:srgbClr val="000000"/>
                  </a:solidFill>
                  <a:latin typeface="Arial" pitchFamily="34" charset="0"/>
                  <a:cs typeface="Arial" pitchFamily="34" charset="0"/>
                </a:rPr>
                <a:t>Glass-like</a:t>
              </a:r>
              <a:endParaRPr lang="en-US" sz="1800" dirty="0">
                <a:solidFill>
                  <a:srgbClr val="000000"/>
                </a:solidFill>
                <a:latin typeface="Arial" pitchFamily="34" charset="0"/>
                <a:cs typeface="Arial" pitchFamily="34" charset="0"/>
              </a:endParaRPr>
            </a:p>
          </p:txBody>
        </p:sp>
        <p:sp>
          <p:nvSpPr>
            <p:cNvPr id="105" name="TextBox 104"/>
            <p:cNvSpPr txBox="1"/>
            <p:nvPr/>
          </p:nvSpPr>
          <p:spPr>
            <a:xfrm>
              <a:off x="4270619" y="2715468"/>
              <a:ext cx="402333" cy="387971"/>
            </a:xfrm>
            <a:prstGeom prst="rect">
              <a:avLst/>
            </a:prstGeom>
            <a:noFill/>
          </p:spPr>
          <p:txBody>
            <a:bodyPr wrap="square" rtlCol="0">
              <a:spAutoFit/>
            </a:bodyPr>
            <a:lstStyle/>
            <a:p>
              <a:r>
                <a:rPr lang="en-US" sz="2000" b="1" i="1" dirty="0" smtClean="0">
                  <a:latin typeface="Arial" pitchFamily="34" charset="0"/>
                  <a:cs typeface="Arial" pitchFamily="34" charset="0"/>
                </a:rPr>
                <a:t>I</a:t>
              </a:r>
              <a:r>
                <a:rPr lang="en-US" sz="2000" b="1" baseline="-25000" dirty="0" smtClean="0">
                  <a:latin typeface="Arial" pitchFamily="34" charset="0"/>
                  <a:cs typeface="Arial" pitchFamily="34" charset="0"/>
                </a:rPr>
                <a:t>s</a:t>
              </a:r>
              <a:endParaRPr lang="en-US" sz="2000" b="1" i="1" dirty="0">
                <a:latin typeface="Arial" pitchFamily="34" charset="0"/>
                <a:cs typeface="Arial" pitchFamily="34" charset="0"/>
              </a:endParaRPr>
            </a:p>
          </p:txBody>
        </p:sp>
      </p:grpSp>
      <p:grpSp>
        <p:nvGrpSpPr>
          <p:cNvPr id="106" name="Group 43"/>
          <p:cNvGrpSpPr/>
          <p:nvPr/>
        </p:nvGrpSpPr>
        <p:grpSpPr>
          <a:xfrm>
            <a:off x="42705123" y="33212868"/>
            <a:ext cx="819945" cy="643000"/>
            <a:chOff x="1985286" y="1034323"/>
            <a:chExt cx="3725982" cy="2920427"/>
          </a:xfrm>
        </p:grpSpPr>
        <p:pic>
          <p:nvPicPr>
            <p:cNvPr id="107" name="Picture 106" descr="FCC.jpg"/>
            <p:cNvPicPr>
              <a:picLocks noChangeAspect="1"/>
            </p:cNvPicPr>
            <p:nvPr/>
          </p:nvPicPr>
          <p:blipFill>
            <a:blip r:embed="rId16" cstate="print">
              <a:duotone>
                <a:prstClr val="black"/>
                <a:schemeClr val="accent3">
                  <a:tint val="45000"/>
                  <a:satMod val="400000"/>
                </a:schemeClr>
              </a:duotone>
              <a:lum bright="-59000" contrast="-24000"/>
            </a:blip>
            <a:srcRect l="9606" t="19212" r="9606" b="19212"/>
            <a:stretch>
              <a:fillRect/>
            </a:stretch>
          </p:blipFill>
          <p:spPr>
            <a:xfrm>
              <a:off x="1985286" y="1066309"/>
              <a:ext cx="3725982" cy="2839917"/>
            </a:xfrm>
            <a:prstGeom prst="rect">
              <a:avLst/>
            </a:prstGeom>
            <a:solidFill>
              <a:srgbClr val="008000"/>
            </a:solidFill>
          </p:spPr>
        </p:pic>
        <p:pic>
          <p:nvPicPr>
            <p:cNvPr id="109" name="Picture 12" descr="AuNP.png"/>
            <p:cNvPicPr>
              <a:picLocks noChangeAspect="1"/>
            </p:cNvPicPr>
            <p:nvPr/>
          </p:nvPicPr>
          <p:blipFill>
            <a:blip r:embed="rId17" cstate="print"/>
            <a:srcRect l="31860" t="23412" r="31744" b="27441"/>
            <a:stretch>
              <a:fillRect/>
            </a:stretch>
          </p:blipFill>
          <p:spPr bwMode="auto">
            <a:xfrm>
              <a:off x="2315018" y="3269374"/>
              <a:ext cx="594984" cy="607502"/>
            </a:xfrm>
            <a:prstGeom prst="rect">
              <a:avLst/>
            </a:prstGeom>
            <a:noFill/>
            <a:ln w="9525">
              <a:noFill/>
              <a:miter lim="800000"/>
              <a:headEnd/>
              <a:tailEnd/>
            </a:ln>
          </p:spPr>
        </p:pic>
        <p:pic>
          <p:nvPicPr>
            <p:cNvPr id="111" name="Picture 12" descr="AuNP.png"/>
            <p:cNvPicPr>
              <a:picLocks noChangeAspect="1"/>
            </p:cNvPicPr>
            <p:nvPr/>
          </p:nvPicPr>
          <p:blipFill>
            <a:blip r:embed="rId17" cstate="print"/>
            <a:srcRect l="31860" t="23412" r="31744" b="27441"/>
            <a:stretch>
              <a:fillRect/>
            </a:stretch>
          </p:blipFill>
          <p:spPr bwMode="auto">
            <a:xfrm>
              <a:off x="2274490" y="1348098"/>
              <a:ext cx="594984" cy="607502"/>
            </a:xfrm>
            <a:prstGeom prst="rect">
              <a:avLst/>
            </a:prstGeom>
            <a:noFill/>
            <a:ln w="9525">
              <a:noFill/>
              <a:miter lim="800000"/>
              <a:headEnd/>
              <a:tailEnd/>
            </a:ln>
          </p:spPr>
        </p:pic>
        <p:pic>
          <p:nvPicPr>
            <p:cNvPr id="113" name="Picture 12" descr="AuNP.png"/>
            <p:cNvPicPr>
              <a:picLocks noChangeAspect="1"/>
            </p:cNvPicPr>
            <p:nvPr/>
          </p:nvPicPr>
          <p:blipFill>
            <a:blip r:embed="rId17" cstate="print"/>
            <a:srcRect l="31860" t="23412" r="31744" b="27441"/>
            <a:stretch>
              <a:fillRect/>
            </a:stretch>
          </p:blipFill>
          <p:spPr bwMode="auto">
            <a:xfrm>
              <a:off x="2635895" y="2143498"/>
              <a:ext cx="594984" cy="607502"/>
            </a:xfrm>
            <a:prstGeom prst="rect">
              <a:avLst/>
            </a:prstGeom>
            <a:noFill/>
            <a:ln w="9525">
              <a:noFill/>
              <a:miter lim="800000"/>
              <a:headEnd/>
              <a:tailEnd/>
            </a:ln>
          </p:spPr>
        </p:pic>
        <p:pic>
          <p:nvPicPr>
            <p:cNvPr id="115" name="Picture 12" descr="AuNP.png"/>
            <p:cNvPicPr>
              <a:picLocks noChangeAspect="1"/>
            </p:cNvPicPr>
            <p:nvPr/>
          </p:nvPicPr>
          <p:blipFill>
            <a:blip r:embed="rId17" cstate="print"/>
            <a:srcRect l="31860" t="23412" r="31744" b="27441"/>
            <a:stretch>
              <a:fillRect/>
            </a:stretch>
          </p:blipFill>
          <p:spPr bwMode="auto">
            <a:xfrm>
              <a:off x="2957444" y="1034323"/>
              <a:ext cx="594984" cy="607502"/>
            </a:xfrm>
            <a:prstGeom prst="rect">
              <a:avLst/>
            </a:prstGeom>
            <a:noFill/>
            <a:ln w="9525">
              <a:noFill/>
              <a:miter lim="800000"/>
              <a:headEnd/>
              <a:tailEnd/>
            </a:ln>
          </p:spPr>
        </p:pic>
        <p:pic>
          <p:nvPicPr>
            <p:cNvPr id="121" name="Picture 12" descr="AuNP.png"/>
            <p:cNvPicPr>
              <a:picLocks noChangeAspect="1"/>
            </p:cNvPicPr>
            <p:nvPr/>
          </p:nvPicPr>
          <p:blipFill>
            <a:blip r:embed="rId17" cstate="print"/>
            <a:srcRect l="31860" t="23412" r="31744" b="27441"/>
            <a:stretch>
              <a:fillRect/>
            </a:stretch>
          </p:blipFill>
          <p:spPr bwMode="auto">
            <a:xfrm>
              <a:off x="3560010" y="1218873"/>
              <a:ext cx="594984" cy="607502"/>
            </a:xfrm>
            <a:prstGeom prst="rect">
              <a:avLst/>
            </a:prstGeom>
            <a:noFill/>
            <a:ln w="9525">
              <a:noFill/>
              <a:miter lim="800000"/>
              <a:headEnd/>
              <a:tailEnd/>
            </a:ln>
          </p:spPr>
        </p:pic>
        <p:pic>
          <p:nvPicPr>
            <p:cNvPr id="122" name="Picture 12" descr="AuNP.png"/>
            <p:cNvPicPr>
              <a:picLocks noChangeAspect="1"/>
            </p:cNvPicPr>
            <p:nvPr/>
          </p:nvPicPr>
          <p:blipFill>
            <a:blip r:embed="rId17" cstate="print"/>
            <a:srcRect l="31860" t="23412" r="31744" b="27441"/>
            <a:stretch>
              <a:fillRect/>
            </a:stretch>
          </p:blipFill>
          <p:spPr bwMode="auto">
            <a:xfrm>
              <a:off x="4805670" y="1114073"/>
              <a:ext cx="594984" cy="607502"/>
            </a:xfrm>
            <a:prstGeom prst="rect">
              <a:avLst/>
            </a:prstGeom>
            <a:noFill/>
            <a:ln w="9525">
              <a:noFill/>
              <a:miter lim="800000"/>
              <a:headEnd/>
              <a:tailEnd/>
            </a:ln>
          </p:spPr>
        </p:pic>
        <p:pic>
          <p:nvPicPr>
            <p:cNvPr id="123" name="Picture 12" descr="AuNP.png"/>
            <p:cNvPicPr>
              <a:picLocks noChangeAspect="1"/>
            </p:cNvPicPr>
            <p:nvPr/>
          </p:nvPicPr>
          <p:blipFill>
            <a:blip r:embed="rId17" cstate="print"/>
            <a:srcRect l="31860" t="23412" r="31744" b="27441"/>
            <a:stretch>
              <a:fillRect/>
            </a:stretch>
          </p:blipFill>
          <p:spPr bwMode="auto">
            <a:xfrm>
              <a:off x="4154201" y="1427223"/>
              <a:ext cx="594984" cy="607502"/>
            </a:xfrm>
            <a:prstGeom prst="rect">
              <a:avLst/>
            </a:prstGeom>
            <a:noFill/>
            <a:ln w="9525">
              <a:noFill/>
              <a:miter lim="800000"/>
              <a:headEnd/>
              <a:tailEnd/>
            </a:ln>
          </p:spPr>
        </p:pic>
        <p:pic>
          <p:nvPicPr>
            <p:cNvPr id="125" name="Picture 12" descr="AuNP.png"/>
            <p:cNvPicPr>
              <a:picLocks noChangeAspect="1"/>
            </p:cNvPicPr>
            <p:nvPr/>
          </p:nvPicPr>
          <p:blipFill>
            <a:blip r:embed="rId17" cstate="print"/>
            <a:srcRect l="31860" t="23412" r="31744" b="27441"/>
            <a:stretch>
              <a:fillRect/>
            </a:stretch>
          </p:blipFill>
          <p:spPr bwMode="auto">
            <a:xfrm>
              <a:off x="2972182" y="2945999"/>
              <a:ext cx="594984" cy="607502"/>
            </a:xfrm>
            <a:prstGeom prst="rect">
              <a:avLst/>
            </a:prstGeom>
            <a:noFill/>
            <a:ln w="9525">
              <a:noFill/>
              <a:miter lim="800000"/>
              <a:headEnd/>
              <a:tailEnd/>
            </a:ln>
          </p:spPr>
        </p:pic>
        <p:pic>
          <p:nvPicPr>
            <p:cNvPr id="127" name="Picture 12" descr="AuNP.png"/>
            <p:cNvPicPr>
              <a:picLocks noChangeAspect="1"/>
            </p:cNvPicPr>
            <p:nvPr/>
          </p:nvPicPr>
          <p:blipFill>
            <a:blip r:embed="rId17" cstate="print"/>
            <a:srcRect l="31860" t="23412" r="31744" b="27441"/>
            <a:stretch>
              <a:fillRect/>
            </a:stretch>
          </p:blipFill>
          <p:spPr bwMode="auto">
            <a:xfrm>
              <a:off x="3880217" y="2021373"/>
              <a:ext cx="594984" cy="607502"/>
            </a:xfrm>
            <a:prstGeom prst="rect">
              <a:avLst/>
            </a:prstGeom>
            <a:noFill/>
            <a:ln w="9525">
              <a:noFill/>
              <a:miter lim="800000"/>
              <a:headEnd/>
              <a:tailEnd/>
            </a:ln>
          </p:spPr>
        </p:pic>
        <p:pic>
          <p:nvPicPr>
            <p:cNvPr id="128" name="Picture 12" descr="AuNP.png"/>
            <p:cNvPicPr>
              <a:picLocks noChangeAspect="1"/>
            </p:cNvPicPr>
            <p:nvPr/>
          </p:nvPicPr>
          <p:blipFill>
            <a:blip r:embed="rId17" cstate="print"/>
            <a:srcRect l="31860" t="23412" r="31744" b="27441"/>
            <a:stretch>
              <a:fillRect/>
            </a:stretch>
          </p:blipFill>
          <p:spPr bwMode="auto">
            <a:xfrm>
              <a:off x="3221046" y="2342872"/>
              <a:ext cx="594984" cy="607502"/>
            </a:xfrm>
            <a:prstGeom prst="rect">
              <a:avLst/>
            </a:prstGeom>
            <a:noFill/>
            <a:ln w="9525">
              <a:noFill/>
              <a:miter lim="800000"/>
              <a:headEnd/>
              <a:tailEnd/>
            </a:ln>
          </p:spPr>
        </p:pic>
        <p:pic>
          <p:nvPicPr>
            <p:cNvPr id="129" name="Picture 128" descr="AuNP.png"/>
            <p:cNvPicPr>
              <a:picLocks noChangeAspect="1"/>
            </p:cNvPicPr>
            <p:nvPr/>
          </p:nvPicPr>
          <p:blipFill>
            <a:blip r:embed="rId17" cstate="print"/>
            <a:srcRect l="31860" t="23412" r="31744" b="27441"/>
            <a:stretch>
              <a:fillRect/>
            </a:stretch>
          </p:blipFill>
          <p:spPr bwMode="auto">
            <a:xfrm>
              <a:off x="4177314" y="3347248"/>
              <a:ext cx="594984" cy="607502"/>
            </a:xfrm>
            <a:prstGeom prst="rect">
              <a:avLst/>
            </a:prstGeom>
            <a:noFill/>
            <a:ln w="9525">
              <a:noFill/>
              <a:miter lim="800000"/>
              <a:headEnd/>
              <a:tailEnd/>
            </a:ln>
          </p:spPr>
        </p:pic>
        <p:pic>
          <p:nvPicPr>
            <p:cNvPr id="130" name="Picture 12" descr="AuNP.png"/>
            <p:cNvPicPr>
              <a:picLocks noChangeAspect="1"/>
            </p:cNvPicPr>
            <p:nvPr/>
          </p:nvPicPr>
          <p:blipFill>
            <a:blip r:embed="rId17" cstate="print"/>
            <a:srcRect l="31860" t="23412" r="31744" b="27441"/>
            <a:stretch>
              <a:fillRect/>
            </a:stretch>
          </p:blipFill>
          <p:spPr bwMode="auto">
            <a:xfrm>
              <a:off x="4828112" y="3017398"/>
              <a:ext cx="594984" cy="607502"/>
            </a:xfrm>
            <a:prstGeom prst="rect">
              <a:avLst/>
            </a:prstGeom>
            <a:noFill/>
            <a:ln w="9525">
              <a:noFill/>
              <a:miter lim="800000"/>
              <a:headEnd/>
              <a:tailEnd/>
            </a:ln>
          </p:spPr>
        </p:pic>
        <p:pic>
          <p:nvPicPr>
            <p:cNvPr id="131" name="Picture 12" descr="AuNP.png"/>
            <p:cNvPicPr>
              <a:picLocks noChangeAspect="1"/>
            </p:cNvPicPr>
            <p:nvPr/>
          </p:nvPicPr>
          <p:blipFill>
            <a:blip r:embed="rId17" cstate="print"/>
            <a:srcRect l="31860" t="23412" r="31744" b="27441"/>
            <a:stretch>
              <a:fillRect/>
            </a:stretch>
          </p:blipFill>
          <p:spPr bwMode="auto">
            <a:xfrm>
              <a:off x="4482114" y="2221372"/>
              <a:ext cx="594984" cy="607502"/>
            </a:xfrm>
            <a:prstGeom prst="rect">
              <a:avLst/>
            </a:prstGeom>
            <a:noFill/>
            <a:ln w="9525">
              <a:noFill/>
              <a:miter lim="800000"/>
              <a:headEnd/>
              <a:tailEnd/>
            </a:ln>
          </p:spPr>
        </p:pic>
        <p:pic>
          <p:nvPicPr>
            <p:cNvPr id="132" name="Picture 12" descr="AuNP.png"/>
            <p:cNvPicPr>
              <a:picLocks noChangeAspect="1"/>
            </p:cNvPicPr>
            <p:nvPr/>
          </p:nvPicPr>
          <p:blipFill>
            <a:blip r:embed="rId17" cstate="print"/>
            <a:srcRect l="31860" t="23412" r="31744" b="27441"/>
            <a:stretch>
              <a:fillRect/>
            </a:stretch>
          </p:blipFill>
          <p:spPr bwMode="auto">
            <a:xfrm>
              <a:off x="3583121" y="3154974"/>
              <a:ext cx="594984" cy="607502"/>
            </a:xfrm>
            <a:prstGeom prst="rect">
              <a:avLst/>
            </a:prstGeom>
            <a:noFill/>
            <a:ln w="9525">
              <a:noFill/>
              <a:miter lim="800000"/>
              <a:headEnd/>
              <a:tailEnd/>
            </a:ln>
          </p:spPr>
        </p:pic>
      </p:grpSp>
      <p:pic>
        <p:nvPicPr>
          <p:cNvPr id="133" name="Picture 12" descr="AuNP.png"/>
          <p:cNvPicPr>
            <a:picLocks noChangeAspect="1"/>
          </p:cNvPicPr>
          <p:nvPr/>
        </p:nvPicPr>
        <p:blipFill>
          <a:blip r:embed="rId17" cstate="print"/>
          <a:srcRect l="31860" t="23412" r="31744" b="27441"/>
          <a:stretch>
            <a:fillRect/>
          </a:stretch>
        </p:blipFill>
        <p:spPr bwMode="auto">
          <a:xfrm>
            <a:off x="42391770" y="33296193"/>
            <a:ext cx="130933" cy="133756"/>
          </a:xfrm>
          <a:prstGeom prst="rect">
            <a:avLst/>
          </a:prstGeom>
          <a:noFill/>
          <a:ln w="9525">
            <a:noFill/>
            <a:miter lim="800000"/>
            <a:headEnd/>
            <a:tailEnd/>
          </a:ln>
        </p:spPr>
      </p:pic>
      <p:pic>
        <p:nvPicPr>
          <p:cNvPr id="137" name="Picture 12" descr="AuNP.png"/>
          <p:cNvPicPr>
            <a:picLocks noChangeAspect="1"/>
          </p:cNvPicPr>
          <p:nvPr/>
        </p:nvPicPr>
        <p:blipFill>
          <a:blip r:embed="rId17" cstate="print"/>
          <a:srcRect l="31860" t="23412" r="31744" b="27441"/>
          <a:stretch>
            <a:fillRect/>
          </a:stretch>
        </p:blipFill>
        <p:spPr bwMode="auto">
          <a:xfrm>
            <a:off x="41266380" y="33264043"/>
            <a:ext cx="130933" cy="133756"/>
          </a:xfrm>
          <a:prstGeom prst="rect">
            <a:avLst/>
          </a:prstGeom>
          <a:noFill/>
          <a:ln w="9525">
            <a:noFill/>
            <a:miter lim="800000"/>
            <a:headEnd/>
            <a:tailEnd/>
          </a:ln>
        </p:spPr>
      </p:pic>
      <p:pic>
        <p:nvPicPr>
          <p:cNvPr id="138" name="Picture 12" descr="AuNP.png"/>
          <p:cNvPicPr>
            <a:picLocks noChangeAspect="1"/>
          </p:cNvPicPr>
          <p:nvPr/>
        </p:nvPicPr>
        <p:blipFill>
          <a:blip r:embed="rId17" cstate="print"/>
          <a:srcRect l="31860" t="23412" r="31744" b="27441"/>
          <a:stretch>
            <a:fillRect/>
          </a:stretch>
        </p:blipFill>
        <p:spPr bwMode="auto">
          <a:xfrm>
            <a:off x="42423924" y="33858818"/>
            <a:ext cx="130933" cy="133756"/>
          </a:xfrm>
          <a:prstGeom prst="rect">
            <a:avLst/>
          </a:prstGeom>
          <a:noFill/>
          <a:ln w="9525">
            <a:noFill/>
            <a:miter lim="800000"/>
            <a:headEnd/>
            <a:tailEnd/>
          </a:ln>
        </p:spPr>
      </p:pic>
      <p:pic>
        <p:nvPicPr>
          <p:cNvPr id="144" name="Picture 12" descr="AuNP.png"/>
          <p:cNvPicPr>
            <a:picLocks noChangeAspect="1"/>
          </p:cNvPicPr>
          <p:nvPr/>
        </p:nvPicPr>
        <p:blipFill>
          <a:blip r:embed="rId17" cstate="print"/>
          <a:srcRect l="31860" t="23412" r="31744" b="27441"/>
          <a:stretch>
            <a:fillRect/>
          </a:stretch>
        </p:blipFill>
        <p:spPr bwMode="auto">
          <a:xfrm>
            <a:off x="41668305" y="33810593"/>
            <a:ext cx="130933" cy="133756"/>
          </a:xfrm>
          <a:prstGeom prst="rect">
            <a:avLst/>
          </a:prstGeom>
          <a:noFill/>
          <a:ln w="9525">
            <a:noFill/>
            <a:miter lim="800000"/>
            <a:headEnd/>
            <a:tailEnd/>
          </a:ln>
        </p:spPr>
      </p:pic>
      <p:pic>
        <p:nvPicPr>
          <p:cNvPr id="145" name="Picture 12" descr="AuNP.png"/>
          <p:cNvPicPr>
            <a:picLocks noChangeAspect="1"/>
          </p:cNvPicPr>
          <p:nvPr/>
        </p:nvPicPr>
        <p:blipFill>
          <a:blip r:embed="rId17" cstate="print"/>
          <a:srcRect l="31860" t="23412" r="31744" b="27441"/>
          <a:stretch>
            <a:fillRect/>
          </a:stretch>
        </p:blipFill>
        <p:spPr bwMode="auto">
          <a:xfrm>
            <a:off x="41338395" y="34413093"/>
            <a:ext cx="130933" cy="133756"/>
          </a:xfrm>
          <a:prstGeom prst="rect">
            <a:avLst/>
          </a:prstGeom>
          <a:noFill/>
          <a:ln w="9525">
            <a:noFill/>
            <a:miter lim="800000"/>
            <a:headEnd/>
            <a:tailEnd/>
          </a:ln>
        </p:spPr>
      </p:pic>
      <p:pic>
        <p:nvPicPr>
          <p:cNvPr id="146" name="Picture 12" descr="AuNP.png"/>
          <p:cNvPicPr>
            <a:picLocks noChangeAspect="1"/>
          </p:cNvPicPr>
          <p:nvPr/>
        </p:nvPicPr>
        <p:blipFill>
          <a:blip r:embed="rId17" cstate="print"/>
          <a:srcRect l="31860" t="23412" r="31744" b="27441"/>
          <a:stretch>
            <a:fillRect/>
          </a:stretch>
        </p:blipFill>
        <p:spPr bwMode="auto">
          <a:xfrm>
            <a:off x="41997552" y="34911418"/>
            <a:ext cx="130933" cy="133756"/>
          </a:xfrm>
          <a:prstGeom prst="rect">
            <a:avLst/>
          </a:prstGeom>
          <a:noFill/>
          <a:ln w="9525">
            <a:noFill/>
            <a:miter lim="800000"/>
            <a:headEnd/>
            <a:tailEnd/>
          </a:ln>
        </p:spPr>
      </p:pic>
      <p:pic>
        <p:nvPicPr>
          <p:cNvPr id="147" name="Picture 12" descr="AuNP.png"/>
          <p:cNvPicPr>
            <a:picLocks noChangeAspect="1"/>
          </p:cNvPicPr>
          <p:nvPr/>
        </p:nvPicPr>
        <p:blipFill>
          <a:blip r:embed="rId17" cstate="print"/>
          <a:srcRect l="31860" t="23412" r="31744" b="27441"/>
          <a:stretch>
            <a:fillRect/>
          </a:stretch>
        </p:blipFill>
        <p:spPr bwMode="auto">
          <a:xfrm>
            <a:off x="42479862" y="34397018"/>
            <a:ext cx="130933" cy="133756"/>
          </a:xfrm>
          <a:prstGeom prst="rect">
            <a:avLst/>
          </a:prstGeom>
          <a:noFill/>
          <a:ln w="9525">
            <a:noFill/>
            <a:miter lim="800000"/>
            <a:headEnd/>
            <a:tailEnd/>
          </a:ln>
        </p:spPr>
      </p:pic>
      <p:pic>
        <p:nvPicPr>
          <p:cNvPr id="148" name="Picture 12" descr="AuNP.png"/>
          <p:cNvPicPr>
            <a:picLocks noChangeAspect="1"/>
          </p:cNvPicPr>
          <p:nvPr/>
        </p:nvPicPr>
        <p:blipFill>
          <a:blip r:embed="rId17" cstate="print"/>
          <a:srcRect l="31860" t="23412" r="31744" b="27441"/>
          <a:stretch>
            <a:fillRect/>
          </a:stretch>
        </p:blipFill>
        <p:spPr bwMode="auto">
          <a:xfrm>
            <a:off x="43661190" y="33231268"/>
            <a:ext cx="130933" cy="133756"/>
          </a:xfrm>
          <a:prstGeom prst="rect">
            <a:avLst/>
          </a:prstGeom>
          <a:noFill/>
          <a:ln w="9525">
            <a:noFill/>
            <a:miter lim="800000"/>
            <a:headEnd/>
            <a:tailEnd/>
          </a:ln>
        </p:spPr>
      </p:pic>
      <p:pic>
        <p:nvPicPr>
          <p:cNvPr id="149" name="Picture 12" descr="AuNP.png"/>
          <p:cNvPicPr>
            <a:picLocks noChangeAspect="1"/>
          </p:cNvPicPr>
          <p:nvPr/>
        </p:nvPicPr>
        <p:blipFill>
          <a:blip r:embed="rId17" cstate="print"/>
          <a:srcRect l="31860" t="23412" r="31744" b="27441"/>
          <a:stretch>
            <a:fillRect/>
          </a:stretch>
        </p:blipFill>
        <p:spPr bwMode="auto">
          <a:xfrm>
            <a:off x="43813590" y="33383668"/>
            <a:ext cx="130933" cy="133756"/>
          </a:xfrm>
          <a:prstGeom prst="rect">
            <a:avLst/>
          </a:prstGeom>
          <a:noFill/>
          <a:ln w="9525">
            <a:noFill/>
            <a:miter lim="800000"/>
            <a:headEnd/>
            <a:tailEnd/>
          </a:ln>
        </p:spPr>
      </p:pic>
      <p:pic>
        <p:nvPicPr>
          <p:cNvPr id="150" name="Picture 12" descr="AuNP.png"/>
          <p:cNvPicPr>
            <a:picLocks noChangeAspect="1"/>
          </p:cNvPicPr>
          <p:nvPr/>
        </p:nvPicPr>
        <p:blipFill>
          <a:blip r:embed="rId17" cstate="print"/>
          <a:srcRect l="31860" t="23412" r="31744" b="27441"/>
          <a:stretch>
            <a:fillRect/>
          </a:stretch>
        </p:blipFill>
        <p:spPr bwMode="auto">
          <a:xfrm>
            <a:off x="43676604" y="33407468"/>
            <a:ext cx="130933" cy="133756"/>
          </a:xfrm>
          <a:prstGeom prst="rect">
            <a:avLst/>
          </a:prstGeom>
          <a:noFill/>
          <a:ln w="9525">
            <a:noFill/>
            <a:miter lim="800000"/>
            <a:headEnd/>
            <a:tailEnd/>
          </a:ln>
        </p:spPr>
      </p:pic>
      <p:pic>
        <p:nvPicPr>
          <p:cNvPr id="151" name="Picture 12" descr="AuNP.png"/>
          <p:cNvPicPr>
            <a:picLocks noChangeAspect="1"/>
          </p:cNvPicPr>
          <p:nvPr/>
        </p:nvPicPr>
        <p:blipFill>
          <a:blip r:embed="rId17" cstate="print"/>
          <a:srcRect l="31860" t="23412" r="31744" b="27441"/>
          <a:stretch>
            <a:fillRect/>
          </a:stretch>
        </p:blipFill>
        <p:spPr bwMode="auto">
          <a:xfrm>
            <a:off x="43861158" y="33254443"/>
            <a:ext cx="130933" cy="133756"/>
          </a:xfrm>
          <a:prstGeom prst="rect">
            <a:avLst/>
          </a:prstGeom>
          <a:noFill/>
          <a:ln w="9525">
            <a:noFill/>
            <a:miter lim="800000"/>
            <a:headEnd/>
            <a:tailEnd/>
          </a:ln>
        </p:spPr>
      </p:pic>
      <p:pic>
        <p:nvPicPr>
          <p:cNvPr id="152" name="Picture 12" descr="AuNP.png"/>
          <p:cNvPicPr>
            <a:picLocks noChangeAspect="1"/>
          </p:cNvPicPr>
          <p:nvPr/>
        </p:nvPicPr>
        <p:blipFill>
          <a:blip r:embed="rId17" cstate="print"/>
          <a:srcRect l="31860" t="23412" r="31744" b="27441"/>
          <a:stretch>
            <a:fillRect/>
          </a:stretch>
        </p:blipFill>
        <p:spPr bwMode="auto">
          <a:xfrm>
            <a:off x="43965990" y="33375318"/>
            <a:ext cx="130933" cy="133756"/>
          </a:xfrm>
          <a:prstGeom prst="rect">
            <a:avLst/>
          </a:prstGeom>
          <a:noFill/>
          <a:ln w="9525">
            <a:noFill/>
            <a:miter lim="800000"/>
            <a:headEnd/>
            <a:tailEnd/>
          </a:ln>
        </p:spPr>
      </p:pic>
      <p:pic>
        <p:nvPicPr>
          <p:cNvPr id="153" name="Picture 12" descr="AuNP.png"/>
          <p:cNvPicPr>
            <a:picLocks noChangeAspect="1"/>
          </p:cNvPicPr>
          <p:nvPr/>
        </p:nvPicPr>
        <p:blipFill>
          <a:blip r:embed="rId17" cstate="print"/>
          <a:srcRect l="31860" t="23412" r="31744" b="27441"/>
          <a:stretch>
            <a:fillRect/>
          </a:stretch>
        </p:blipFill>
        <p:spPr bwMode="auto">
          <a:xfrm>
            <a:off x="43692681" y="33536068"/>
            <a:ext cx="130933" cy="133756"/>
          </a:xfrm>
          <a:prstGeom prst="rect">
            <a:avLst/>
          </a:prstGeom>
          <a:noFill/>
          <a:ln w="9525">
            <a:noFill/>
            <a:miter lim="800000"/>
            <a:headEnd/>
            <a:tailEnd/>
          </a:ln>
        </p:spPr>
      </p:pic>
      <p:pic>
        <p:nvPicPr>
          <p:cNvPr id="154" name="Picture 12" descr="AuNP.png"/>
          <p:cNvPicPr>
            <a:picLocks noChangeAspect="1"/>
          </p:cNvPicPr>
          <p:nvPr/>
        </p:nvPicPr>
        <p:blipFill>
          <a:blip r:embed="rId17" cstate="print"/>
          <a:srcRect l="31860" t="23412" r="31744" b="27441"/>
          <a:stretch>
            <a:fillRect/>
          </a:stretch>
        </p:blipFill>
        <p:spPr bwMode="auto">
          <a:xfrm>
            <a:off x="43965990" y="33568218"/>
            <a:ext cx="130933" cy="133756"/>
          </a:xfrm>
          <a:prstGeom prst="rect">
            <a:avLst/>
          </a:prstGeom>
          <a:noFill/>
          <a:ln w="9525">
            <a:noFill/>
            <a:miter lim="800000"/>
            <a:headEnd/>
            <a:tailEnd/>
          </a:ln>
        </p:spPr>
      </p:pic>
      <p:pic>
        <p:nvPicPr>
          <p:cNvPr id="155" name="Picture 12" descr="AuNP.png"/>
          <p:cNvPicPr>
            <a:picLocks noChangeAspect="1"/>
          </p:cNvPicPr>
          <p:nvPr/>
        </p:nvPicPr>
        <p:blipFill>
          <a:blip r:embed="rId17" cstate="print"/>
          <a:srcRect l="31860" t="23412" r="31744" b="27441"/>
          <a:stretch>
            <a:fillRect/>
          </a:stretch>
        </p:blipFill>
        <p:spPr bwMode="auto">
          <a:xfrm>
            <a:off x="44528685" y="33616443"/>
            <a:ext cx="130933" cy="133756"/>
          </a:xfrm>
          <a:prstGeom prst="rect">
            <a:avLst/>
          </a:prstGeom>
          <a:noFill/>
          <a:ln w="9525">
            <a:noFill/>
            <a:miter lim="800000"/>
            <a:headEnd/>
            <a:tailEnd/>
          </a:ln>
        </p:spPr>
      </p:pic>
      <p:pic>
        <p:nvPicPr>
          <p:cNvPr id="156" name="Picture 12" descr="AuNP.png"/>
          <p:cNvPicPr>
            <a:picLocks noChangeAspect="1"/>
          </p:cNvPicPr>
          <p:nvPr/>
        </p:nvPicPr>
        <p:blipFill>
          <a:blip r:embed="rId17" cstate="print"/>
          <a:srcRect l="31860" t="23412" r="31744" b="27441"/>
          <a:stretch>
            <a:fillRect/>
          </a:stretch>
        </p:blipFill>
        <p:spPr bwMode="auto">
          <a:xfrm>
            <a:off x="44102313" y="33254443"/>
            <a:ext cx="130933" cy="133756"/>
          </a:xfrm>
          <a:prstGeom prst="rect">
            <a:avLst/>
          </a:prstGeom>
          <a:noFill/>
          <a:ln w="9525">
            <a:noFill/>
            <a:miter lim="800000"/>
            <a:headEnd/>
            <a:tailEnd/>
          </a:ln>
        </p:spPr>
      </p:pic>
      <p:pic>
        <p:nvPicPr>
          <p:cNvPr id="157" name="Picture 12" descr="AuNP.png"/>
          <p:cNvPicPr>
            <a:picLocks noChangeAspect="1"/>
          </p:cNvPicPr>
          <p:nvPr/>
        </p:nvPicPr>
        <p:blipFill>
          <a:blip r:embed="rId17" cstate="print"/>
          <a:srcRect l="31860" t="23412" r="31744" b="27441"/>
          <a:stretch>
            <a:fillRect/>
          </a:stretch>
        </p:blipFill>
        <p:spPr bwMode="auto">
          <a:xfrm>
            <a:off x="44134467" y="33447343"/>
            <a:ext cx="130933" cy="133756"/>
          </a:xfrm>
          <a:prstGeom prst="rect">
            <a:avLst/>
          </a:prstGeom>
          <a:noFill/>
          <a:ln w="9525">
            <a:noFill/>
            <a:miter lim="800000"/>
            <a:headEnd/>
            <a:tailEnd/>
          </a:ln>
        </p:spPr>
      </p:pic>
      <p:pic>
        <p:nvPicPr>
          <p:cNvPr id="158" name="Picture 12" descr="AuNP.png"/>
          <p:cNvPicPr>
            <a:picLocks noChangeAspect="1"/>
          </p:cNvPicPr>
          <p:nvPr/>
        </p:nvPicPr>
        <p:blipFill>
          <a:blip r:embed="rId17" cstate="print"/>
          <a:srcRect l="31860" t="23412" r="31744" b="27441"/>
          <a:stretch>
            <a:fillRect/>
          </a:stretch>
        </p:blipFill>
        <p:spPr bwMode="auto">
          <a:xfrm>
            <a:off x="43812927" y="33704543"/>
            <a:ext cx="130933" cy="133756"/>
          </a:xfrm>
          <a:prstGeom prst="rect">
            <a:avLst/>
          </a:prstGeom>
          <a:noFill/>
          <a:ln w="9525">
            <a:noFill/>
            <a:miter lim="800000"/>
            <a:headEnd/>
            <a:tailEnd/>
          </a:ln>
        </p:spPr>
      </p:pic>
      <p:pic>
        <p:nvPicPr>
          <p:cNvPr id="159" name="Picture 12" descr="AuNP.png"/>
          <p:cNvPicPr>
            <a:picLocks noChangeAspect="1"/>
          </p:cNvPicPr>
          <p:nvPr/>
        </p:nvPicPr>
        <p:blipFill>
          <a:blip r:embed="rId17" cstate="print"/>
          <a:srcRect l="31860" t="23412" r="31744" b="27441"/>
          <a:stretch>
            <a:fillRect/>
          </a:stretch>
        </p:blipFill>
        <p:spPr bwMode="auto">
          <a:xfrm>
            <a:off x="44182698" y="33624168"/>
            <a:ext cx="130933" cy="133756"/>
          </a:xfrm>
          <a:prstGeom prst="rect">
            <a:avLst/>
          </a:prstGeom>
          <a:noFill/>
          <a:ln w="9525">
            <a:noFill/>
            <a:miter lim="800000"/>
            <a:headEnd/>
            <a:tailEnd/>
          </a:ln>
        </p:spPr>
      </p:pic>
      <p:pic>
        <p:nvPicPr>
          <p:cNvPr id="160" name="Picture 12" descr="AuNP.png"/>
          <p:cNvPicPr>
            <a:picLocks noChangeAspect="1"/>
          </p:cNvPicPr>
          <p:nvPr/>
        </p:nvPicPr>
        <p:blipFill>
          <a:blip r:embed="rId17" cstate="print"/>
          <a:srcRect l="31860" t="23412" r="31744" b="27441"/>
          <a:stretch>
            <a:fillRect/>
          </a:stretch>
        </p:blipFill>
        <p:spPr bwMode="auto">
          <a:xfrm>
            <a:off x="44295237" y="33431268"/>
            <a:ext cx="130933" cy="133756"/>
          </a:xfrm>
          <a:prstGeom prst="rect">
            <a:avLst/>
          </a:prstGeom>
          <a:noFill/>
          <a:ln w="9525">
            <a:noFill/>
            <a:miter lim="800000"/>
            <a:headEnd/>
            <a:tailEnd/>
          </a:ln>
        </p:spPr>
      </p:pic>
      <p:pic>
        <p:nvPicPr>
          <p:cNvPr id="161" name="Picture 12" descr="AuNP.png"/>
          <p:cNvPicPr>
            <a:picLocks noChangeAspect="1"/>
          </p:cNvPicPr>
          <p:nvPr/>
        </p:nvPicPr>
        <p:blipFill>
          <a:blip r:embed="rId17" cstate="print"/>
          <a:srcRect l="31860" t="23412" r="31744" b="27441"/>
          <a:stretch>
            <a:fillRect/>
          </a:stretch>
        </p:blipFill>
        <p:spPr bwMode="auto">
          <a:xfrm>
            <a:off x="44391699" y="33238368"/>
            <a:ext cx="130933" cy="133756"/>
          </a:xfrm>
          <a:prstGeom prst="rect">
            <a:avLst/>
          </a:prstGeom>
          <a:noFill/>
          <a:ln w="9525">
            <a:noFill/>
            <a:miter lim="800000"/>
            <a:headEnd/>
            <a:tailEnd/>
          </a:ln>
        </p:spPr>
      </p:pic>
      <p:pic>
        <p:nvPicPr>
          <p:cNvPr id="162" name="Picture 12" descr="AuNP.png"/>
          <p:cNvPicPr>
            <a:picLocks noChangeAspect="1"/>
          </p:cNvPicPr>
          <p:nvPr/>
        </p:nvPicPr>
        <p:blipFill>
          <a:blip r:embed="rId17" cstate="print"/>
          <a:srcRect l="31860" t="23412" r="31744" b="27441"/>
          <a:stretch>
            <a:fillRect/>
          </a:stretch>
        </p:blipFill>
        <p:spPr bwMode="auto">
          <a:xfrm>
            <a:off x="44584623" y="33399118"/>
            <a:ext cx="130933" cy="133756"/>
          </a:xfrm>
          <a:prstGeom prst="rect">
            <a:avLst/>
          </a:prstGeom>
          <a:noFill/>
          <a:ln w="9525">
            <a:noFill/>
            <a:miter lim="800000"/>
            <a:headEnd/>
            <a:tailEnd/>
          </a:ln>
        </p:spPr>
      </p:pic>
      <p:sp>
        <p:nvSpPr>
          <p:cNvPr id="163" name="Text Box 7"/>
          <p:cNvSpPr txBox="1">
            <a:spLocks noChangeArrowheads="1"/>
          </p:cNvSpPr>
          <p:nvPr/>
        </p:nvSpPr>
        <p:spPr bwMode="auto">
          <a:xfrm>
            <a:off x="41255247" y="32823355"/>
            <a:ext cx="3676006" cy="400110"/>
          </a:xfrm>
          <a:prstGeom prst="rect">
            <a:avLst/>
          </a:prstGeom>
          <a:noFill/>
          <a:ln w="9525">
            <a:noFill/>
            <a:miter lim="800000"/>
            <a:headEnd/>
            <a:tailEnd/>
          </a:ln>
        </p:spPr>
        <p:txBody>
          <a:bodyPr wrap="none">
            <a:spAutoFit/>
          </a:bodyPr>
          <a:lstStyle/>
          <a:p>
            <a:r>
              <a:rPr lang="en-US" sz="2000" dirty="0" smtClean="0">
                <a:latin typeface="Arial" pitchFamily="34" charset="0"/>
                <a:cs typeface="Arial" pitchFamily="34" charset="0"/>
              </a:rPr>
              <a:t>Electrolyte-mediated assembly</a:t>
            </a:r>
            <a:endParaRPr lang="en-US" sz="2000" dirty="0">
              <a:latin typeface="Arial" pitchFamily="34" charset="0"/>
              <a:cs typeface="Arial" pitchFamily="34" charset="0"/>
            </a:endParaRPr>
          </a:p>
        </p:txBody>
      </p:sp>
      <p:grpSp>
        <p:nvGrpSpPr>
          <p:cNvPr id="164" name="Group 163"/>
          <p:cNvGrpSpPr/>
          <p:nvPr/>
        </p:nvGrpSpPr>
        <p:grpSpPr>
          <a:xfrm>
            <a:off x="32754803" y="32967944"/>
            <a:ext cx="4421568" cy="1510677"/>
            <a:chOff x="261526" y="552018"/>
            <a:chExt cx="4421568" cy="1510677"/>
          </a:xfrm>
        </p:grpSpPr>
        <p:pic>
          <p:nvPicPr>
            <p:cNvPr id="165" name="Picture 12" descr="AuNP.png"/>
            <p:cNvPicPr>
              <a:picLocks noChangeAspect="1"/>
            </p:cNvPicPr>
            <p:nvPr/>
          </p:nvPicPr>
          <p:blipFill>
            <a:blip r:embed="rId17" cstate="print"/>
            <a:srcRect l="31860" t="23412" r="31744" b="27441"/>
            <a:stretch>
              <a:fillRect/>
            </a:stretch>
          </p:blipFill>
          <p:spPr bwMode="auto">
            <a:xfrm>
              <a:off x="261526" y="552018"/>
              <a:ext cx="1479550" cy="1510677"/>
            </a:xfrm>
            <a:prstGeom prst="rect">
              <a:avLst/>
            </a:prstGeom>
            <a:noFill/>
            <a:ln w="9525">
              <a:noFill/>
              <a:miter lim="800000"/>
              <a:headEnd/>
              <a:tailEnd/>
            </a:ln>
          </p:spPr>
        </p:pic>
        <p:sp>
          <p:nvSpPr>
            <p:cNvPr id="166" name="TextBox 165"/>
            <p:cNvSpPr txBox="1"/>
            <p:nvPr/>
          </p:nvSpPr>
          <p:spPr>
            <a:xfrm>
              <a:off x="1609694" y="1094945"/>
              <a:ext cx="3073400" cy="400110"/>
            </a:xfrm>
            <a:prstGeom prst="rect">
              <a:avLst/>
            </a:prstGeom>
            <a:noFill/>
          </p:spPr>
          <p:txBody>
            <a:bodyPr wrap="square" rtlCol="0">
              <a:spAutoFit/>
            </a:bodyPr>
            <a:lstStyle/>
            <a:p>
              <a:r>
                <a:rPr lang="en-US" sz="2000" b="1" dirty="0" smtClean="0">
                  <a:latin typeface="+mj-lt"/>
                  <a:cs typeface="Times New Roman"/>
                </a:rPr>
                <a:t>SH-TTTT….TTTT</a:t>
              </a:r>
              <a:endParaRPr lang="en-US" sz="2000" b="1" dirty="0">
                <a:latin typeface="+mj-lt"/>
                <a:cs typeface="Times New Roman"/>
              </a:endParaRPr>
            </a:p>
          </p:txBody>
        </p:sp>
        <p:cxnSp>
          <p:nvCxnSpPr>
            <p:cNvPr id="167" name="Straight Arrow Connector 166"/>
            <p:cNvCxnSpPr/>
            <p:nvPr/>
          </p:nvCxnSpPr>
          <p:spPr>
            <a:xfrm>
              <a:off x="1986631" y="1495310"/>
              <a:ext cx="1518222" cy="1588"/>
            </a:xfrm>
            <a:prstGeom prst="straightConnector1">
              <a:avLst/>
            </a:prstGeom>
            <a:ln>
              <a:solidFill>
                <a:schemeClr val="tx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68" name="TextBox 167"/>
            <p:cNvSpPr txBox="1"/>
            <p:nvPr/>
          </p:nvSpPr>
          <p:spPr>
            <a:xfrm>
              <a:off x="1992726" y="1538852"/>
              <a:ext cx="1952478" cy="400110"/>
            </a:xfrm>
            <a:prstGeom prst="rect">
              <a:avLst/>
            </a:prstGeom>
            <a:noFill/>
          </p:spPr>
          <p:txBody>
            <a:bodyPr wrap="none" rtlCol="0">
              <a:spAutoFit/>
            </a:bodyPr>
            <a:lstStyle/>
            <a:p>
              <a:r>
                <a:rPr lang="en-US" sz="2000" b="1" dirty="0" smtClean="0">
                  <a:latin typeface="+mj-lt"/>
                  <a:cs typeface="Times New Roman"/>
                </a:rPr>
                <a:t>40 bases (T40)</a:t>
              </a:r>
              <a:endParaRPr lang="en-US" sz="2000" b="1" dirty="0">
                <a:latin typeface="+mj-lt"/>
                <a:cs typeface="Times New Roman"/>
              </a:endParaRPr>
            </a:p>
          </p:txBody>
        </p:sp>
        <p:cxnSp>
          <p:nvCxnSpPr>
            <p:cNvPr id="169" name="Straight Arrow Connector 168"/>
            <p:cNvCxnSpPr>
              <a:stCxn id="165" idx="1"/>
              <a:endCxn id="165" idx="3"/>
            </p:cNvCxnSpPr>
            <p:nvPr/>
          </p:nvCxnSpPr>
          <p:spPr>
            <a:xfrm rot="10800000" flipH="1">
              <a:off x="261526" y="1307357"/>
              <a:ext cx="1479550" cy="1588"/>
            </a:xfrm>
            <a:prstGeom prst="straightConnector1">
              <a:avLst/>
            </a:prstGeom>
            <a:ln>
              <a:solidFill>
                <a:schemeClr val="bg1"/>
              </a:solidFill>
              <a:headEnd type="arrow"/>
              <a:tailEnd type="arrow"/>
            </a:ln>
          </p:spPr>
          <p:style>
            <a:lnRef idx="2">
              <a:schemeClr val="accent1"/>
            </a:lnRef>
            <a:fillRef idx="0">
              <a:schemeClr val="accent1"/>
            </a:fillRef>
            <a:effectRef idx="1">
              <a:schemeClr val="accent1"/>
            </a:effectRef>
            <a:fontRef idx="minor">
              <a:schemeClr val="tx1"/>
            </a:fontRef>
          </p:style>
        </p:cxnSp>
        <p:sp>
          <p:nvSpPr>
            <p:cNvPr id="170" name="TextBox 169"/>
            <p:cNvSpPr txBox="1"/>
            <p:nvPr/>
          </p:nvSpPr>
          <p:spPr>
            <a:xfrm>
              <a:off x="627728" y="978153"/>
              <a:ext cx="783287" cy="400110"/>
            </a:xfrm>
            <a:prstGeom prst="rect">
              <a:avLst/>
            </a:prstGeom>
            <a:noFill/>
          </p:spPr>
          <p:txBody>
            <a:bodyPr wrap="none" rtlCol="0">
              <a:spAutoFit/>
            </a:bodyPr>
            <a:lstStyle/>
            <a:p>
              <a:r>
                <a:rPr lang="en-US" sz="2000" b="1" dirty="0" smtClean="0">
                  <a:solidFill>
                    <a:schemeClr val="bg1"/>
                  </a:solidFill>
                  <a:latin typeface="+mj-lt"/>
                  <a:cs typeface="Times New Roman"/>
                </a:rPr>
                <a:t>9 nm</a:t>
              </a:r>
              <a:endParaRPr lang="en-US" sz="2000" b="1" dirty="0">
                <a:solidFill>
                  <a:schemeClr val="bg1"/>
                </a:solidFill>
                <a:latin typeface="+mj-lt"/>
                <a:cs typeface="Times New Roman"/>
              </a:endParaRPr>
            </a:p>
          </p:txBody>
        </p:sp>
        <p:sp>
          <p:nvSpPr>
            <p:cNvPr id="171" name="TextBox 170"/>
            <p:cNvSpPr txBox="1"/>
            <p:nvPr/>
          </p:nvSpPr>
          <p:spPr>
            <a:xfrm>
              <a:off x="686120" y="1496643"/>
              <a:ext cx="525354" cy="400110"/>
            </a:xfrm>
            <a:prstGeom prst="rect">
              <a:avLst/>
            </a:prstGeom>
            <a:noFill/>
          </p:spPr>
          <p:txBody>
            <a:bodyPr wrap="none" rtlCol="0">
              <a:spAutoFit/>
            </a:bodyPr>
            <a:lstStyle/>
            <a:p>
              <a:r>
                <a:rPr lang="en-US" sz="2000" b="1" dirty="0" smtClean="0">
                  <a:solidFill>
                    <a:schemeClr val="bg1"/>
                  </a:solidFill>
                  <a:latin typeface="+mj-lt"/>
                  <a:cs typeface="Times New Roman"/>
                </a:rPr>
                <a:t>Au</a:t>
              </a:r>
              <a:endParaRPr lang="en-US" sz="2000" b="1" dirty="0">
                <a:solidFill>
                  <a:schemeClr val="bg1"/>
                </a:solidFill>
                <a:latin typeface="+mj-lt"/>
                <a:cs typeface="Times New Roman"/>
              </a:endParaRPr>
            </a:p>
          </p:txBody>
        </p:sp>
      </p:grpSp>
      <p:sp>
        <p:nvSpPr>
          <p:cNvPr id="193" name="TextBox 192"/>
          <p:cNvSpPr txBox="1"/>
          <p:nvPr/>
        </p:nvSpPr>
        <p:spPr>
          <a:xfrm>
            <a:off x="32745759" y="34562108"/>
            <a:ext cx="2494594" cy="400110"/>
          </a:xfrm>
          <a:prstGeom prst="rect">
            <a:avLst/>
          </a:prstGeom>
          <a:gradFill flip="none" rotWithShape="1">
            <a:gsLst>
              <a:gs pos="99000">
                <a:schemeClr val="bg2">
                  <a:lumMod val="75000"/>
                </a:schemeClr>
              </a:gs>
              <a:gs pos="100000">
                <a:srgbClr val="FFFFFF"/>
              </a:gs>
            </a:gsLst>
            <a:lin ang="0" scaled="1"/>
            <a:tileRect/>
          </a:gradFill>
        </p:spPr>
        <p:txBody>
          <a:bodyPr wrap="none" rtlCol="0">
            <a:spAutoFit/>
          </a:bodyPr>
          <a:lstStyle/>
          <a:p>
            <a:r>
              <a:rPr lang="en-US" sz="2000" b="1" dirty="0" err="1" smtClean="0">
                <a:latin typeface="+mj-lt"/>
                <a:cs typeface="Times New Roman"/>
              </a:rPr>
              <a:t>ss-DNA-AuNP</a:t>
            </a:r>
            <a:r>
              <a:rPr lang="en-US" sz="2000" b="1" dirty="0" smtClean="0">
                <a:latin typeface="+mj-lt"/>
                <a:cs typeface="Times New Roman"/>
              </a:rPr>
              <a:t> (S-SNA)</a:t>
            </a:r>
            <a:endParaRPr lang="en-US" sz="2000" b="1" dirty="0">
              <a:latin typeface="+mj-lt"/>
              <a:cs typeface="Times New Roman"/>
            </a:endParaRPr>
          </a:p>
        </p:txBody>
      </p:sp>
      <p:sp>
        <p:nvSpPr>
          <p:cNvPr id="195" name="TextBox 194"/>
          <p:cNvSpPr txBox="1"/>
          <p:nvPr/>
        </p:nvSpPr>
        <p:spPr>
          <a:xfrm>
            <a:off x="32951809" y="36068309"/>
            <a:ext cx="11887200" cy="1477328"/>
          </a:xfrm>
          <a:prstGeom prst="rect">
            <a:avLst/>
          </a:prstGeom>
          <a:noFill/>
        </p:spPr>
        <p:txBody>
          <a:bodyPr wrap="square" rtlCol="0">
            <a:spAutoFit/>
          </a:bodyPr>
          <a:lstStyle/>
          <a:p>
            <a:pPr algn="just"/>
            <a:r>
              <a:rPr lang="en-US" sz="1800" dirty="0" smtClean="0">
                <a:latin typeface="Arial" pitchFamily="34" charset="0"/>
                <a:cs typeface="Arial" pitchFamily="34" charset="0"/>
              </a:rPr>
              <a:t>DNA-Au NPs can assemble into organized structures in the absence of Watson-Crick base pairing using electrostatics alone in high ionic strength conditions. At lower ionic strength, the particles show no inter-particle interaction, or a “gas-like” phase. As the ionic strength is increased, the DNA-Au NPs assemble into a close-packed FCC structure. As the ionic strength is increased to even higher values, the structure loses its order, and a glass-like phase is observed, which is most accurately modeled as hexagonal random packing.</a:t>
            </a:r>
            <a:endParaRPr lang="en-US" sz="1800" dirty="0">
              <a:latin typeface="Arial" pitchFamily="34" charset="0"/>
              <a:cs typeface="Arial" pitchFamily="34" charset="0"/>
            </a:endParaRPr>
          </a:p>
        </p:txBody>
      </p:sp>
      <p:sp>
        <p:nvSpPr>
          <p:cNvPr id="196" name="TextBox 195"/>
          <p:cNvSpPr txBox="1"/>
          <p:nvPr/>
        </p:nvSpPr>
        <p:spPr>
          <a:xfrm>
            <a:off x="32951809" y="17068682"/>
            <a:ext cx="9144000" cy="523220"/>
          </a:xfrm>
          <a:prstGeom prst="rect">
            <a:avLst/>
          </a:prstGeom>
          <a:noFill/>
        </p:spPr>
        <p:txBody>
          <a:bodyPr wrap="square" rtlCol="0">
            <a:spAutoFit/>
          </a:bodyPr>
          <a:lstStyle/>
          <a:p>
            <a:pPr algn="ctr"/>
            <a:r>
              <a:rPr lang="en-US" sz="2800" dirty="0" smtClean="0">
                <a:latin typeface="Arial" pitchFamily="34" charset="0"/>
                <a:cs typeface="Arial" pitchFamily="34" charset="0"/>
              </a:rPr>
              <a:t>Our Approach: Create “timeline” of reaction</a:t>
            </a:r>
            <a:endParaRPr lang="en-US" sz="2800" b="1" dirty="0">
              <a:latin typeface="Arial" pitchFamily="34" charset="0"/>
              <a:cs typeface="Arial" pitchFamily="34" charset="0"/>
            </a:endParaRPr>
          </a:p>
        </p:txBody>
      </p:sp>
      <p:sp>
        <p:nvSpPr>
          <p:cNvPr id="197" name="TextBox 196"/>
          <p:cNvSpPr txBox="1"/>
          <p:nvPr/>
        </p:nvSpPr>
        <p:spPr>
          <a:xfrm>
            <a:off x="33003928" y="21081712"/>
            <a:ext cx="8975188" cy="738664"/>
          </a:xfrm>
          <a:prstGeom prst="rect">
            <a:avLst/>
          </a:prstGeom>
          <a:noFill/>
          <a:ln>
            <a:solidFill>
              <a:schemeClr val="tx1"/>
            </a:solidFill>
          </a:ln>
        </p:spPr>
        <p:txBody>
          <a:bodyPr wrap="square" rtlCol="0">
            <a:spAutoFit/>
          </a:bodyPr>
          <a:lstStyle/>
          <a:p>
            <a:pPr algn="ctr"/>
            <a:r>
              <a:rPr lang="en-US" sz="2100" b="0" dirty="0" smtClean="0">
                <a:latin typeface="Arial" pitchFamily="34" charset="0"/>
                <a:cs typeface="Arial" pitchFamily="34" charset="0"/>
              </a:rPr>
              <a:t>highly anisotropic rods formed by 12 minutes in reaction time</a:t>
            </a:r>
          </a:p>
          <a:p>
            <a:pPr algn="ctr"/>
            <a:r>
              <a:rPr lang="en-US" sz="2100" b="0" dirty="0" smtClean="0">
                <a:latin typeface="Arial" pitchFamily="34" charset="0"/>
                <a:cs typeface="Arial" pitchFamily="34" charset="0"/>
              </a:rPr>
              <a:t>reaction quenched using </a:t>
            </a:r>
            <a:r>
              <a:rPr lang="en-US" sz="2100" dirty="0" smtClean="0">
                <a:latin typeface="Arial" pitchFamily="34" charset="0"/>
                <a:cs typeface="Arial" pitchFamily="34" charset="0"/>
              </a:rPr>
              <a:t>BSPP</a:t>
            </a:r>
            <a:r>
              <a:rPr lang="en-US" sz="2100" b="0" dirty="0" smtClean="0">
                <a:latin typeface="Arial" pitchFamily="34" charset="0"/>
                <a:cs typeface="Arial" pitchFamily="34" charset="0"/>
              </a:rPr>
              <a:t> (</a:t>
            </a:r>
            <a:r>
              <a:rPr lang="en-US" sz="2100" b="0" dirty="0" err="1" smtClean="0">
                <a:latin typeface="Arial" pitchFamily="34" charset="0"/>
                <a:cs typeface="Arial" pitchFamily="34" charset="0"/>
              </a:rPr>
              <a:t>bis(p-sulfanatophenyl)phenyl-phosphine</a:t>
            </a:r>
            <a:r>
              <a:rPr lang="en-US" sz="2100" b="0" dirty="0" smtClean="0">
                <a:latin typeface="Arial" pitchFamily="34" charset="0"/>
                <a:cs typeface="Arial" pitchFamily="34" charset="0"/>
              </a:rPr>
              <a:t>) </a:t>
            </a:r>
            <a:endParaRPr lang="en-US" sz="2100" b="0" dirty="0">
              <a:latin typeface="Arial" pitchFamily="34" charset="0"/>
              <a:cs typeface="Arial" pitchFamily="34" charset="0"/>
            </a:endParaRPr>
          </a:p>
        </p:txBody>
      </p:sp>
      <p:sp>
        <p:nvSpPr>
          <p:cNvPr id="198" name="TextBox 197"/>
          <p:cNvSpPr txBox="1"/>
          <p:nvPr/>
        </p:nvSpPr>
        <p:spPr>
          <a:xfrm>
            <a:off x="42136844" y="17584387"/>
            <a:ext cx="2447779" cy="461665"/>
          </a:xfrm>
          <a:prstGeom prst="rect">
            <a:avLst/>
          </a:prstGeom>
          <a:solidFill>
            <a:srgbClr val="FFC000"/>
          </a:solidFill>
        </p:spPr>
        <p:txBody>
          <a:bodyPr wrap="square" rtlCol="0">
            <a:spAutoFit/>
          </a:bodyPr>
          <a:lstStyle/>
          <a:p>
            <a:r>
              <a:rPr lang="en-US" sz="2400" b="0" dirty="0" smtClean="0">
                <a:latin typeface="Arial" pitchFamily="34" charset="0"/>
                <a:cs typeface="Arial" pitchFamily="34" charset="0"/>
              </a:rPr>
              <a:t>global structure</a:t>
            </a:r>
            <a:endParaRPr lang="en-US" sz="2400" b="0" dirty="0">
              <a:latin typeface="Arial" pitchFamily="34" charset="0"/>
              <a:cs typeface="Arial" pitchFamily="34" charset="0"/>
            </a:endParaRPr>
          </a:p>
        </p:txBody>
      </p:sp>
      <p:sp>
        <p:nvSpPr>
          <p:cNvPr id="199" name="TextBox 198"/>
          <p:cNvSpPr txBox="1"/>
          <p:nvPr/>
        </p:nvSpPr>
        <p:spPr>
          <a:xfrm>
            <a:off x="42265390" y="18969629"/>
            <a:ext cx="2433711" cy="461665"/>
          </a:xfrm>
          <a:prstGeom prst="rect">
            <a:avLst/>
          </a:prstGeom>
          <a:solidFill>
            <a:schemeClr val="tx2">
              <a:lumMod val="60000"/>
              <a:lumOff val="40000"/>
            </a:schemeClr>
          </a:solidFill>
        </p:spPr>
        <p:txBody>
          <a:bodyPr wrap="square" rtlCol="0">
            <a:spAutoFit/>
          </a:bodyPr>
          <a:lstStyle/>
          <a:p>
            <a:pPr algn="ctr"/>
            <a:r>
              <a:rPr lang="en-US" sz="2400" b="0" dirty="0" smtClean="0">
                <a:latin typeface="Arial" pitchFamily="34" charset="0"/>
                <a:cs typeface="Arial" pitchFamily="34" charset="0"/>
              </a:rPr>
              <a:t>local structure</a:t>
            </a:r>
            <a:endParaRPr lang="en-US" sz="2400" b="0" dirty="0">
              <a:latin typeface="Arial" pitchFamily="34" charset="0"/>
              <a:cs typeface="Arial" pitchFamily="34" charset="0"/>
            </a:endParaRPr>
          </a:p>
        </p:txBody>
      </p:sp>
      <p:sp>
        <p:nvSpPr>
          <p:cNvPr id="200" name="TextBox 199"/>
          <p:cNvSpPr txBox="1"/>
          <p:nvPr/>
        </p:nvSpPr>
        <p:spPr>
          <a:xfrm>
            <a:off x="42235314" y="20557365"/>
            <a:ext cx="2453025" cy="461665"/>
          </a:xfrm>
          <a:prstGeom prst="rect">
            <a:avLst/>
          </a:prstGeom>
          <a:solidFill>
            <a:srgbClr val="FF0000"/>
          </a:solidFill>
        </p:spPr>
        <p:txBody>
          <a:bodyPr wrap="square" rtlCol="0">
            <a:spAutoFit/>
          </a:bodyPr>
          <a:lstStyle/>
          <a:p>
            <a:pPr algn="ctr"/>
            <a:r>
              <a:rPr lang="en-US" sz="2400" b="0" dirty="0" smtClean="0">
                <a:latin typeface="Arial" pitchFamily="34" charset="0"/>
                <a:cs typeface="Arial" pitchFamily="34" charset="0"/>
              </a:rPr>
              <a:t>oxidation state</a:t>
            </a:r>
            <a:endParaRPr lang="en-US" sz="2400" b="0" dirty="0">
              <a:latin typeface="Arial" pitchFamily="34" charset="0"/>
              <a:cs typeface="Arial" pitchFamily="34" charset="0"/>
            </a:endParaRPr>
          </a:p>
        </p:txBody>
      </p:sp>
      <p:pic>
        <p:nvPicPr>
          <p:cNvPr id="201" name="Picture 1"/>
          <p:cNvPicPr>
            <a:picLocks noChangeAspect="1" noChangeArrowheads="1"/>
          </p:cNvPicPr>
          <p:nvPr/>
        </p:nvPicPr>
        <p:blipFill>
          <a:blip r:embed="rId18" cstate="print"/>
          <a:srcRect/>
          <a:stretch>
            <a:fillRect/>
          </a:stretch>
        </p:blipFill>
        <p:spPr bwMode="auto">
          <a:xfrm>
            <a:off x="32905452" y="17614322"/>
            <a:ext cx="2234170" cy="2217295"/>
          </a:xfrm>
          <a:prstGeom prst="rect">
            <a:avLst/>
          </a:prstGeom>
          <a:noFill/>
          <a:ln w="9525">
            <a:noFill/>
            <a:miter lim="800000"/>
            <a:headEnd/>
            <a:tailEnd/>
          </a:ln>
        </p:spPr>
      </p:pic>
      <p:sp>
        <p:nvSpPr>
          <p:cNvPr id="202" name="TextBox 201"/>
          <p:cNvSpPr txBox="1"/>
          <p:nvPr/>
        </p:nvSpPr>
        <p:spPr>
          <a:xfrm>
            <a:off x="32978468" y="19807778"/>
            <a:ext cx="5558971" cy="461665"/>
          </a:xfrm>
          <a:prstGeom prst="rect">
            <a:avLst/>
          </a:prstGeom>
          <a:noFill/>
        </p:spPr>
        <p:txBody>
          <a:bodyPr wrap="square" rtlCol="0">
            <a:spAutoFit/>
          </a:bodyPr>
          <a:lstStyle/>
          <a:p>
            <a:r>
              <a:rPr lang="en-US" sz="2400" dirty="0" smtClean="0">
                <a:latin typeface="Arial" pitchFamily="34" charset="0"/>
                <a:cs typeface="Arial" pitchFamily="34" charset="0"/>
              </a:rPr>
              <a:t>      </a:t>
            </a:r>
            <a:r>
              <a:rPr lang="en-US" sz="2400" u="sng" dirty="0" smtClean="0">
                <a:latin typeface="Arial" pitchFamily="34" charset="0"/>
                <a:cs typeface="Arial" pitchFamily="34" charset="0"/>
              </a:rPr>
              <a:t>8 minutes</a:t>
            </a:r>
            <a:endParaRPr lang="en-US" sz="2400" u="sng" dirty="0">
              <a:latin typeface="Arial" pitchFamily="34" charset="0"/>
              <a:cs typeface="Arial" pitchFamily="34" charset="0"/>
            </a:endParaRPr>
          </a:p>
        </p:txBody>
      </p:sp>
      <p:sp>
        <p:nvSpPr>
          <p:cNvPr id="203" name="TextBox 202"/>
          <p:cNvSpPr txBox="1"/>
          <p:nvPr/>
        </p:nvSpPr>
        <p:spPr>
          <a:xfrm>
            <a:off x="32792908" y="20139934"/>
            <a:ext cx="2705100" cy="830997"/>
          </a:xfrm>
          <a:prstGeom prst="rect">
            <a:avLst/>
          </a:prstGeom>
          <a:noFill/>
        </p:spPr>
        <p:txBody>
          <a:bodyPr wrap="square" rtlCol="0">
            <a:spAutoFit/>
          </a:bodyPr>
          <a:lstStyle/>
          <a:p>
            <a:pPr algn="ctr"/>
            <a:r>
              <a:rPr lang="en-US" sz="1600" dirty="0" smtClean="0">
                <a:latin typeface="Arial" pitchFamily="34" charset="0"/>
                <a:cs typeface="Arial" pitchFamily="34" charset="0"/>
              </a:rPr>
              <a:t>length = 9.6 nm</a:t>
            </a:r>
          </a:p>
          <a:p>
            <a:pPr algn="ctr"/>
            <a:r>
              <a:rPr lang="en-US" sz="1600" dirty="0" smtClean="0">
                <a:latin typeface="Arial" pitchFamily="34" charset="0"/>
                <a:cs typeface="Arial" pitchFamily="34" charset="0"/>
              </a:rPr>
              <a:t>diameter = 6.3 nm</a:t>
            </a:r>
          </a:p>
          <a:p>
            <a:pPr algn="ctr"/>
            <a:r>
              <a:rPr lang="en-US" sz="1600" dirty="0" smtClean="0">
                <a:latin typeface="Arial" pitchFamily="34" charset="0"/>
                <a:cs typeface="Arial" pitchFamily="34" charset="0"/>
              </a:rPr>
              <a:t>aspect ratio = 1.5</a:t>
            </a:r>
            <a:endParaRPr lang="en-US" sz="1600" dirty="0">
              <a:latin typeface="Arial" pitchFamily="34" charset="0"/>
              <a:cs typeface="Arial" pitchFamily="34" charset="0"/>
            </a:endParaRPr>
          </a:p>
        </p:txBody>
      </p:sp>
      <p:pic>
        <p:nvPicPr>
          <p:cNvPr id="204" name="Picture 203" descr="12 min_8.jpg"/>
          <p:cNvPicPr>
            <a:picLocks noChangeAspect="1"/>
          </p:cNvPicPr>
          <p:nvPr/>
        </p:nvPicPr>
        <p:blipFill>
          <a:blip r:embed="rId19" cstate="print"/>
          <a:stretch>
            <a:fillRect/>
          </a:stretch>
        </p:blipFill>
        <p:spPr>
          <a:xfrm>
            <a:off x="35191451" y="17599808"/>
            <a:ext cx="2231569" cy="2231569"/>
          </a:xfrm>
          <a:prstGeom prst="rect">
            <a:avLst/>
          </a:prstGeom>
        </p:spPr>
      </p:pic>
      <p:sp>
        <p:nvSpPr>
          <p:cNvPr id="205" name="TextBox 204"/>
          <p:cNvSpPr txBox="1"/>
          <p:nvPr/>
        </p:nvSpPr>
        <p:spPr>
          <a:xfrm>
            <a:off x="35426402" y="19810514"/>
            <a:ext cx="2272393" cy="470825"/>
          </a:xfrm>
          <a:prstGeom prst="rect">
            <a:avLst/>
          </a:prstGeom>
          <a:noFill/>
        </p:spPr>
        <p:txBody>
          <a:bodyPr wrap="square" rtlCol="0">
            <a:spAutoFit/>
          </a:bodyPr>
          <a:lstStyle/>
          <a:p>
            <a:r>
              <a:rPr lang="en-US" sz="2400" u="sng" dirty="0" smtClean="0">
                <a:latin typeface="Arial" pitchFamily="34" charset="0"/>
                <a:cs typeface="Arial" pitchFamily="34" charset="0"/>
              </a:rPr>
              <a:t>12 minutes</a:t>
            </a:r>
            <a:endParaRPr lang="en-US" sz="2400" u="sng" dirty="0">
              <a:latin typeface="Arial" pitchFamily="34" charset="0"/>
              <a:cs typeface="Arial" pitchFamily="34" charset="0"/>
            </a:endParaRPr>
          </a:p>
        </p:txBody>
      </p:sp>
      <p:sp>
        <p:nvSpPr>
          <p:cNvPr id="206" name="TextBox 205"/>
          <p:cNvSpPr txBox="1"/>
          <p:nvPr/>
        </p:nvSpPr>
        <p:spPr>
          <a:xfrm>
            <a:off x="34967599" y="20170347"/>
            <a:ext cx="2705100" cy="830997"/>
          </a:xfrm>
          <a:prstGeom prst="rect">
            <a:avLst/>
          </a:prstGeom>
          <a:noFill/>
        </p:spPr>
        <p:txBody>
          <a:bodyPr wrap="square" rtlCol="0">
            <a:spAutoFit/>
          </a:bodyPr>
          <a:lstStyle/>
          <a:p>
            <a:pPr algn="ctr"/>
            <a:r>
              <a:rPr lang="en-US" sz="1600" dirty="0" smtClean="0">
                <a:latin typeface="Arial" pitchFamily="34" charset="0"/>
                <a:cs typeface="Arial" pitchFamily="34" charset="0"/>
              </a:rPr>
              <a:t>length = 23 nm</a:t>
            </a:r>
          </a:p>
          <a:p>
            <a:pPr algn="ctr"/>
            <a:r>
              <a:rPr lang="en-US" sz="1600" dirty="0" smtClean="0">
                <a:latin typeface="Arial" pitchFamily="34" charset="0"/>
                <a:cs typeface="Arial" pitchFamily="34" charset="0"/>
              </a:rPr>
              <a:t>diameter =6.3 nm</a:t>
            </a:r>
          </a:p>
          <a:p>
            <a:pPr algn="ctr"/>
            <a:r>
              <a:rPr lang="en-US" sz="1600" dirty="0" smtClean="0">
                <a:latin typeface="Arial" pitchFamily="34" charset="0"/>
                <a:cs typeface="Arial" pitchFamily="34" charset="0"/>
              </a:rPr>
              <a:t>aspect ratio = 3.6</a:t>
            </a:r>
            <a:endParaRPr lang="en-US" sz="1600" dirty="0">
              <a:latin typeface="Arial" pitchFamily="34" charset="0"/>
              <a:cs typeface="Arial" pitchFamily="34" charset="0"/>
            </a:endParaRPr>
          </a:p>
        </p:txBody>
      </p:sp>
      <p:pic>
        <p:nvPicPr>
          <p:cNvPr id="207" name="Picture 206" descr="45 min_6.jpg"/>
          <p:cNvPicPr>
            <a:picLocks noChangeAspect="1"/>
          </p:cNvPicPr>
          <p:nvPr/>
        </p:nvPicPr>
        <p:blipFill>
          <a:blip r:embed="rId20" cstate="print"/>
          <a:stretch>
            <a:fillRect/>
          </a:stretch>
        </p:blipFill>
        <p:spPr>
          <a:xfrm>
            <a:off x="37442078" y="17586204"/>
            <a:ext cx="2270574" cy="2270574"/>
          </a:xfrm>
          <a:prstGeom prst="rect">
            <a:avLst/>
          </a:prstGeom>
        </p:spPr>
      </p:pic>
      <p:sp>
        <p:nvSpPr>
          <p:cNvPr id="208" name="TextBox 207"/>
          <p:cNvSpPr txBox="1"/>
          <p:nvPr/>
        </p:nvSpPr>
        <p:spPr>
          <a:xfrm>
            <a:off x="37722918" y="19809574"/>
            <a:ext cx="2168127" cy="461665"/>
          </a:xfrm>
          <a:prstGeom prst="rect">
            <a:avLst/>
          </a:prstGeom>
          <a:noFill/>
        </p:spPr>
        <p:txBody>
          <a:bodyPr wrap="square" rtlCol="0">
            <a:spAutoFit/>
          </a:bodyPr>
          <a:lstStyle/>
          <a:p>
            <a:r>
              <a:rPr lang="en-US" sz="2400" u="sng" dirty="0" smtClean="0">
                <a:latin typeface="Arial" pitchFamily="34" charset="0"/>
                <a:cs typeface="Arial" pitchFamily="34" charset="0"/>
              </a:rPr>
              <a:t>45 minutes</a:t>
            </a:r>
            <a:endParaRPr lang="en-US" sz="2400" u="sng" dirty="0">
              <a:latin typeface="Arial" pitchFamily="34" charset="0"/>
              <a:cs typeface="Arial" pitchFamily="34" charset="0"/>
            </a:endParaRPr>
          </a:p>
        </p:txBody>
      </p:sp>
      <p:sp>
        <p:nvSpPr>
          <p:cNvPr id="209" name="TextBox 208"/>
          <p:cNvSpPr txBox="1"/>
          <p:nvPr/>
        </p:nvSpPr>
        <p:spPr>
          <a:xfrm>
            <a:off x="37184624" y="20188033"/>
            <a:ext cx="2850685" cy="830997"/>
          </a:xfrm>
          <a:prstGeom prst="rect">
            <a:avLst/>
          </a:prstGeom>
          <a:noFill/>
        </p:spPr>
        <p:txBody>
          <a:bodyPr wrap="square" rtlCol="0">
            <a:spAutoFit/>
          </a:bodyPr>
          <a:lstStyle/>
          <a:p>
            <a:pPr algn="ctr"/>
            <a:r>
              <a:rPr lang="en-US" sz="1600" dirty="0" smtClean="0">
                <a:latin typeface="Arial" pitchFamily="34" charset="0"/>
                <a:cs typeface="Arial" pitchFamily="34" charset="0"/>
              </a:rPr>
              <a:t>length = 51 nm</a:t>
            </a:r>
          </a:p>
          <a:p>
            <a:pPr algn="ctr"/>
            <a:r>
              <a:rPr lang="en-US" sz="1600" dirty="0" smtClean="0">
                <a:latin typeface="Arial" pitchFamily="34" charset="0"/>
                <a:cs typeface="Arial" pitchFamily="34" charset="0"/>
              </a:rPr>
              <a:t>diameter = 14 nm</a:t>
            </a:r>
          </a:p>
          <a:p>
            <a:pPr algn="ctr"/>
            <a:r>
              <a:rPr lang="en-US" sz="1600" dirty="0" smtClean="0">
                <a:latin typeface="Arial" pitchFamily="34" charset="0"/>
                <a:cs typeface="Arial" pitchFamily="34" charset="0"/>
              </a:rPr>
              <a:t>aspect ratio = 3.7</a:t>
            </a:r>
            <a:endParaRPr lang="en-US" sz="1600" dirty="0">
              <a:latin typeface="Arial" pitchFamily="34" charset="0"/>
              <a:cs typeface="Arial" pitchFamily="34" charset="0"/>
            </a:endParaRPr>
          </a:p>
        </p:txBody>
      </p:sp>
      <p:pic>
        <p:nvPicPr>
          <p:cNvPr id="210" name="Picture 209" descr="AS_2.jpg"/>
          <p:cNvPicPr>
            <a:picLocks noChangeAspect="1"/>
          </p:cNvPicPr>
          <p:nvPr/>
        </p:nvPicPr>
        <p:blipFill>
          <a:blip r:embed="rId21" cstate="print"/>
          <a:stretch>
            <a:fillRect/>
          </a:stretch>
        </p:blipFill>
        <p:spPr>
          <a:xfrm>
            <a:off x="39762548" y="17584387"/>
            <a:ext cx="2243362" cy="2243362"/>
          </a:xfrm>
          <a:prstGeom prst="rect">
            <a:avLst/>
          </a:prstGeom>
        </p:spPr>
      </p:pic>
      <p:sp>
        <p:nvSpPr>
          <p:cNvPr id="211" name="TextBox 210"/>
          <p:cNvSpPr txBox="1"/>
          <p:nvPr/>
        </p:nvSpPr>
        <p:spPr>
          <a:xfrm>
            <a:off x="39992052" y="19795092"/>
            <a:ext cx="2057400" cy="461665"/>
          </a:xfrm>
          <a:prstGeom prst="rect">
            <a:avLst/>
          </a:prstGeom>
          <a:noFill/>
        </p:spPr>
        <p:txBody>
          <a:bodyPr wrap="square" rtlCol="0">
            <a:spAutoFit/>
          </a:bodyPr>
          <a:lstStyle/>
          <a:p>
            <a:r>
              <a:rPr lang="en-US" sz="2400" u="sng" dirty="0" smtClean="0">
                <a:latin typeface="Arial" pitchFamily="34" charset="0"/>
                <a:cs typeface="Arial" pitchFamily="34" charset="0"/>
              </a:rPr>
              <a:t>120 minutes</a:t>
            </a:r>
            <a:endParaRPr lang="en-US" sz="2400" u="sng" dirty="0">
              <a:latin typeface="Arial" pitchFamily="34" charset="0"/>
              <a:cs typeface="Arial" pitchFamily="34" charset="0"/>
            </a:endParaRPr>
          </a:p>
        </p:txBody>
      </p:sp>
      <p:sp>
        <p:nvSpPr>
          <p:cNvPr id="212" name="TextBox 211"/>
          <p:cNvSpPr txBox="1"/>
          <p:nvPr/>
        </p:nvSpPr>
        <p:spPr>
          <a:xfrm>
            <a:off x="39517520" y="20171615"/>
            <a:ext cx="2850685" cy="830997"/>
          </a:xfrm>
          <a:prstGeom prst="rect">
            <a:avLst/>
          </a:prstGeom>
          <a:noFill/>
        </p:spPr>
        <p:txBody>
          <a:bodyPr wrap="square" rtlCol="0">
            <a:spAutoFit/>
          </a:bodyPr>
          <a:lstStyle/>
          <a:p>
            <a:pPr algn="ctr"/>
            <a:r>
              <a:rPr lang="en-US" sz="1600" dirty="0" smtClean="0">
                <a:latin typeface="Arial" pitchFamily="34" charset="0"/>
                <a:cs typeface="Arial" pitchFamily="34" charset="0"/>
              </a:rPr>
              <a:t>length = 54 nm</a:t>
            </a:r>
          </a:p>
          <a:p>
            <a:pPr algn="ctr"/>
            <a:r>
              <a:rPr lang="en-US" sz="1600" dirty="0" smtClean="0">
                <a:latin typeface="Arial" pitchFamily="34" charset="0"/>
                <a:cs typeface="Arial" pitchFamily="34" charset="0"/>
              </a:rPr>
              <a:t>diameter = 15 nm</a:t>
            </a:r>
          </a:p>
          <a:p>
            <a:pPr algn="ctr"/>
            <a:r>
              <a:rPr lang="en-US" sz="1600" dirty="0" smtClean="0">
                <a:latin typeface="Arial" pitchFamily="34" charset="0"/>
                <a:cs typeface="Arial" pitchFamily="34" charset="0"/>
              </a:rPr>
              <a:t>aspect ratio = 3.7</a:t>
            </a:r>
            <a:endParaRPr lang="en-US" sz="1600" dirty="0">
              <a:latin typeface="Arial" pitchFamily="34" charset="0"/>
              <a:cs typeface="Arial" pitchFamily="34" charset="0"/>
            </a:endParaRPr>
          </a:p>
        </p:txBody>
      </p:sp>
      <p:sp>
        <p:nvSpPr>
          <p:cNvPr id="214" name="TextBox 213"/>
          <p:cNvSpPr txBox="1"/>
          <p:nvPr/>
        </p:nvSpPr>
        <p:spPr>
          <a:xfrm>
            <a:off x="42095809" y="18187679"/>
            <a:ext cx="2927260" cy="3585597"/>
          </a:xfrm>
          <a:prstGeom prst="rect">
            <a:avLst/>
          </a:prstGeom>
          <a:noFill/>
        </p:spPr>
        <p:txBody>
          <a:bodyPr wrap="square" rtlCol="0">
            <a:spAutoFit/>
          </a:bodyPr>
          <a:lstStyle/>
          <a:p>
            <a:r>
              <a:rPr lang="en-US" sz="1800" dirty="0" smtClean="0">
                <a:latin typeface="Arial" pitchFamily="34" charset="0"/>
                <a:cs typeface="Arial" pitchFamily="34" charset="0"/>
              </a:rPr>
              <a:t>Electron Microscopy (EM)</a:t>
            </a:r>
          </a:p>
          <a:p>
            <a:endParaRPr lang="en-US" sz="900" dirty="0" smtClean="0">
              <a:latin typeface="Arial" pitchFamily="34" charset="0"/>
              <a:cs typeface="Arial" pitchFamily="34" charset="0"/>
            </a:endParaRPr>
          </a:p>
          <a:p>
            <a:r>
              <a:rPr lang="en-US" sz="1800" dirty="0" smtClean="0">
                <a:latin typeface="Arial" pitchFamily="34" charset="0"/>
                <a:cs typeface="Arial" pitchFamily="34" charset="0"/>
              </a:rPr>
              <a:t>X-Ray Fluorescence (XRF)</a:t>
            </a:r>
          </a:p>
          <a:p>
            <a:endParaRPr lang="en-US" sz="1800" dirty="0" smtClean="0">
              <a:latin typeface="Arial" pitchFamily="34" charset="0"/>
              <a:cs typeface="Arial" pitchFamily="34" charset="0"/>
            </a:endParaRPr>
          </a:p>
          <a:p>
            <a:endParaRPr lang="en-US" sz="18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800" dirty="0" smtClean="0">
                <a:latin typeface="Arial" pitchFamily="34" charset="0"/>
                <a:cs typeface="Arial" pitchFamily="34" charset="0"/>
              </a:rPr>
              <a:t>Extended X-Ray Absorption Fine Structure (EXAFS)</a:t>
            </a:r>
          </a:p>
          <a:p>
            <a:endParaRPr lang="en-US" sz="1800" dirty="0" smtClean="0">
              <a:latin typeface="Arial" pitchFamily="34" charset="0"/>
              <a:cs typeface="Arial" pitchFamily="34" charset="0"/>
            </a:endParaRPr>
          </a:p>
          <a:p>
            <a:endParaRPr lang="en-US" sz="1800" dirty="0" smtClean="0">
              <a:latin typeface="Arial" pitchFamily="34" charset="0"/>
              <a:cs typeface="Arial" pitchFamily="34" charset="0"/>
            </a:endParaRPr>
          </a:p>
          <a:p>
            <a:endParaRPr lang="en-US" sz="1000" dirty="0" smtClean="0">
              <a:latin typeface="Arial" pitchFamily="34" charset="0"/>
              <a:cs typeface="Arial" pitchFamily="34" charset="0"/>
            </a:endParaRPr>
          </a:p>
          <a:p>
            <a:r>
              <a:rPr lang="en-US" sz="1800" dirty="0" smtClean="0">
                <a:latin typeface="Arial" pitchFamily="34" charset="0"/>
                <a:cs typeface="Arial" pitchFamily="34" charset="0"/>
              </a:rPr>
              <a:t>X-Ray Absorption Near Edge Structure (XANES)</a:t>
            </a:r>
            <a:endParaRPr lang="en-US" sz="1800" dirty="0">
              <a:latin typeface="Arial" pitchFamily="34" charset="0"/>
              <a:cs typeface="Arial" pitchFamily="34" charset="0"/>
            </a:endParaRPr>
          </a:p>
        </p:txBody>
      </p:sp>
      <p:sp>
        <p:nvSpPr>
          <p:cNvPr id="215" name="Rectangle 214"/>
          <p:cNvSpPr/>
          <p:nvPr/>
        </p:nvSpPr>
        <p:spPr bwMode="auto">
          <a:xfrm>
            <a:off x="33042612" y="19546009"/>
            <a:ext cx="769620" cy="17272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cs typeface="Arial" pitchFamily="34" charset="0"/>
            </a:endParaRPr>
          </a:p>
        </p:txBody>
      </p:sp>
      <p:sp>
        <p:nvSpPr>
          <p:cNvPr id="216" name="TextBox 215"/>
          <p:cNvSpPr txBox="1"/>
          <p:nvPr/>
        </p:nvSpPr>
        <p:spPr>
          <a:xfrm>
            <a:off x="33065472" y="19492669"/>
            <a:ext cx="845820" cy="276999"/>
          </a:xfrm>
          <a:prstGeom prst="rect">
            <a:avLst/>
          </a:prstGeom>
          <a:noFill/>
        </p:spPr>
        <p:txBody>
          <a:bodyPr wrap="square" rtlCol="0">
            <a:spAutoFit/>
          </a:bodyPr>
          <a:lstStyle/>
          <a:p>
            <a:r>
              <a:rPr lang="en-US" sz="1200" dirty="0" smtClean="0">
                <a:latin typeface="Arial" pitchFamily="34" charset="0"/>
                <a:cs typeface="Arial" pitchFamily="34" charset="0"/>
              </a:rPr>
              <a:t>100 nm</a:t>
            </a:r>
            <a:endParaRPr lang="en-US" sz="1200" dirty="0">
              <a:latin typeface="Arial" pitchFamily="34" charset="0"/>
              <a:cs typeface="Arial" pitchFamily="34" charset="0"/>
            </a:endParaRPr>
          </a:p>
        </p:txBody>
      </p:sp>
      <p:sp>
        <p:nvSpPr>
          <p:cNvPr id="217" name="Rectangle 216"/>
          <p:cNvSpPr/>
          <p:nvPr/>
        </p:nvSpPr>
        <p:spPr bwMode="auto">
          <a:xfrm>
            <a:off x="35328612" y="19538389"/>
            <a:ext cx="899160" cy="16129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cs typeface="Arial" pitchFamily="34" charset="0"/>
            </a:endParaRPr>
          </a:p>
        </p:txBody>
      </p:sp>
      <p:sp>
        <p:nvSpPr>
          <p:cNvPr id="218" name="TextBox 217"/>
          <p:cNvSpPr txBox="1"/>
          <p:nvPr/>
        </p:nvSpPr>
        <p:spPr>
          <a:xfrm>
            <a:off x="35427672" y="19477429"/>
            <a:ext cx="845820" cy="276999"/>
          </a:xfrm>
          <a:prstGeom prst="rect">
            <a:avLst/>
          </a:prstGeom>
          <a:noFill/>
        </p:spPr>
        <p:txBody>
          <a:bodyPr wrap="square" rtlCol="0">
            <a:spAutoFit/>
          </a:bodyPr>
          <a:lstStyle/>
          <a:p>
            <a:r>
              <a:rPr lang="en-US" sz="1200" dirty="0" smtClean="0">
                <a:latin typeface="Arial" pitchFamily="34" charset="0"/>
                <a:cs typeface="Arial" pitchFamily="34" charset="0"/>
              </a:rPr>
              <a:t>200 nm</a:t>
            </a:r>
            <a:endParaRPr lang="en-US" sz="1200" dirty="0">
              <a:latin typeface="Arial" pitchFamily="34" charset="0"/>
              <a:cs typeface="Arial" pitchFamily="34" charset="0"/>
            </a:endParaRPr>
          </a:p>
        </p:txBody>
      </p:sp>
      <p:sp>
        <p:nvSpPr>
          <p:cNvPr id="219" name="Rectangle 218"/>
          <p:cNvSpPr/>
          <p:nvPr/>
        </p:nvSpPr>
        <p:spPr bwMode="auto">
          <a:xfrm>
            <a:off x="37561272" y="19563789"/>
            <a:ext cx="922020" cy="16002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cs typeface="Arial" pitchFamily="34" charset="0"/>
            </a:endParaRPr>
          </a:p>
        </p:txBody>
      </p:sp>
      <p:sp>
        <p:nvSpPr>
          <p:cNvPr id="220" name="TextBox 219"/>
          <p:cNvSpPr txBox="1"/>
          <p:nvPr/>
        </p:nvSpPr>
        <p:spPr>
          <a:xfrm>
            <a:off x="37660332" y="19502829"/>
            <a:ext cx="861060" cy="276999"/>
          </a:xfrm>
          <a:prstGeom prst="rect">
            <a:avLst/>
          </a:prstGeom>
          <a:noFill/>
        </p:spPr>
        <p:txBody>
          <a:bodyPr wrap="square" rtlCol="0">
            <a:spAutoFit/>
          </a:bodyPr>
          <a:lstStyle/>
          <a:p>
            <a:r>
              <a:rPr lang="en-US" sz="1200" dirty="0" smtClean="0">
                <a:latin typeface="Arial" pitchFamily="34" charset="0"/>
                <a:cs typeface="Arial" pitchFamily="34" charset="0"/>
              </a:rPr>
              <a:t>200 nm</a:t>
            </a:r>
            <a:endParaRPr lang="en-US" sz="1200" dirty="0">
              <a:latin typeface="Arial" pitchFamily="34" charset="0"/>
              <a:cs typeface="Arial" pitchFamily="34" charset="0"/>
            </a:endParaRPr>
          </a:p>
        </p:txBody>
      </p:sp>
      <p:sp>
        <p:nvSpPr>
          <p:cNvPr id="221" name="Rectangle 220"/>
          <p:cNvSpPr/>
          <p:nvPr/>
        </p:nvSpPr>
        <p:spPr bwMode="auto">
          <a:xfrm>
            <a:off x="39892992" y="19533309"/>
            <a:ext cx="922020" cy="160020"/>
          </a:xfrm>
          <a:prstGeom prst="rect">
            <a:avLst/>
          </a:prstGeom>
          <a:solidFill>
            <a:schemeClr val="bg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0"/>
              </a:spcBef>
              <a:spcAft>
                <a:spcPct val="0"/>
              </a:spcAft>
              <a:buClrTx/>
              <a:buSzTx/>
              <a:buFontTx/>
              <a:buNone/>
              <a:tabLst/>
            </a:pPr>
            <a:endParaRPr kumimoji="0" lang="en-US" sz="2400" b="1" i="0" u="none" strike="noStrike" cap="none" normalizeH="0" baseline="0" smtClean="0">
              <a:ln>
                <a:noFill/>
              </a:ln>
              <a:solidFill>
                <a:schemeClr val="tx1"/>
              </a:solidFill>
              <a:effectLst/>
              <a:latin typeface="Arial" pitchFamily="34" charset="0"/>
              <a:cs typeface="Arial" pitchFamily="34" charset="0"/>
            </a:endParaRPr>
          </a:p>
        </p:txBody>
      </p:sp>
      <p:sp>
        <p:nvSpPr>
          <p:cNvPr id="222" name="TextBox 221"/>
          <p:cNvSpPr txBox="1"/>
          <p:nvPr/>
        </p:nvSpPr>
        <p:spPr>
          <a:xfrm>
            <a:off x="39992052" y="19472349"/>
            <a:ext cx="861060" cy="276999"/>
          </a:xfrm>
          <a:prstGeom prst="rect">
            <a:avLst/>
          </a:prstGeom>
          <a:noFill/>
        </p:spPr>
        <p:txBody>
          <a:bodyPr wrap="square" rtlCol="0">
            <a:spAutoFit/>
          </a:bodyPr>
          <a:lstStyle/>
          <a:p>
            <a:r>
              <a:rPr lang="en-US" sz="1200" dirty="0" smtClean="0">
                <a:latin typeface="Arial" pitchFamily="34" charset="0"/>
                <a:cs typeface="Arial" pitchFamily="34" charset="0"/>
              </a:rPr>
              <a:t>200 nm</a:t>
            </a:r>
            <a:endParaRPr lang="en-US" sz="1200" dirty="0">
              <a:latin typeface="Arial" pitchFamily="34" charset="0"/>
              <a:cs typeface="Arial" pitchFamily="34" charset="0"/>
            </a:endParaRPr>
          </a:p>
        </p:txBody>
      </p:sp>
      <p:graphicFrame>
        <p:nvGraphicFramePr>
          <p:cNvPr id="224" name="Object 1"/>
          <p:cNvGraphicFramePr>
            <a:graphicFrameLocks noChangeAspect="1"/>
          </p:cNvGraphicFramePr>
          <p:nvPr/>
        </p:nvGraphicFramePr>
        <p:xfrm>
          <a:off x="32454399" y="22261890"/>
          <a:ext cx="4202484" cy="3600128"/>
        </p:xfrm>
        <a:graphic>
          <a:graphicData uri="http://schemas.openxmlformats.org/presentationml/2006/ole">
            <mc:AlternateContent xmlns:mc="http://schemas.openxmlformats.org/markup-compatibility/2006">
              <mc:Choice xmlns:v="urn:schemas-microsoft-com:vml" Requires="v">
                <p:oleObj spid="_x0000_s1210" name="Graph" r:id="rId22" imgW="3630507" imgH="3103880" progId="Origin50.Graph">
                  <p:embed/>
                </p:oleObj>
              </mc:Choice>
              <mc:Fallback>
                <p:oleObj name="Graph" r:id="rId22" imgW="3630507" imgH="3103880" progId="Origin50.Graph">
                  <p:embed/>
                  <p:pic>
                    <p:nvPicPr>
                      <p:cNvPr id="0" name="Picture 169"/>
                      <p:cNvPicPr>
                        <a:picLocks noChangeAspect="1" noChangeArrowheads="1"/>
                      </p:cNvPicPr>
                      <p:nvPr/>
                    </p:nvPicPr>
                    <p:blipFill>
                      <a:blip r:embed="rId23">
                        <a:extLst>
                          <a:ext uri="{28A0092B-C50C-407E-A947-70E740481C1C}">
                            <a14:useLocalDpi xmlns:a14="http://schemas.microsoft.com/office/drawing/2010/main" val="0"/>
                          </a:ext>
                        </a:extLst>
                      </a:blip>
                      <a:srcRect/>
                      <a:stretch>
                        <a:fillRect/>
                      </a:stretch>
                    </p:blipFill>
                    <p:spPr bwMode="auto">
                      <a:xfrm>
                        <a:off x="32454399" y="22261890"/>
                        <a:ext cx="4202484" cy="3600128"/>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1029" name="Object 5"/>
          <p:cNvGraphicFramePr>
            <a:graphicFrameLocks noChangeAspect="1"/>
          </p:cNvGraphicFramePr>
          <p:nvPr/>
        </p:nvGraphicFramePr>
        <p:xfrm>
          <a:off x="36166489" y="22022696"/>
          <a:ext cx="4443105" cy="3953622"/>
        </p:xfrm>
        <a:graphic>
          <a:graphicData uri="http://schemas.openxmlformats.org/presentationml/2006/ole">
            <mc:AlternateContent xmlns:mc="http://schemas.openxmlformats.org/markup-compatibility/2006">
              <mc:Choice xmlns:v="urn:schemas-microsoft-com:vml" Requires="v">
                <p:oleObj spid="_x0000_s1211" name="Graph" r:id="rId24" imgW="3624580" imgH="3226647" progId="Origin50.Graph">
                  <p:embed/>
                </p:oleObj>
              </mc:Choice>
              <mc:Fallback>
                <p:oleObj name="Graph" r:id="rId24" imgW="3624580" imgH="3226647" progId="Origin50.Graph">
                  <p:embed/>
                  <p:pic>
                    <p:nvPicPr>
                      <p:cNvPr id="0" name="Picture 170"/>
                      <p:cNvPicPr>
                        <a:picLocks noChangeAspect="1" noChangeArrowheads="1"/>
                      </p:cNvPicPr>
                      <p:nvPr/>
                    </p:nvPicPr>
                    <p:blipFill>
                      <a:blip r:embed="rId25">
                        <a:extLst>
                          <a:ext uri="{28A0092B-C50C-407E-A947-70E740481C1C}">
                            <a14:useLocalDpi xmlns:a14="http://schemas.microsoft.com/office/drawing/2010/main" val="0"/>
                          </a:ext>
                        </a:extLst>
                      </a:blip>
                      <a:srcRect/>
                      <a:stretch>
                        <a:fillRect/>
                      </a:stretch>
                    </p:blipFill>
                    <p:spPr bwMode="auto">
                      <a:xfrm>
                        <a:off x="36166489" y="22022696"/>
                        <a:ext cx="4443105" cy="3953622"/>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226" name="Object 2"/>
          <p:cNvGraphicFramePr>
            <a:graphicFrameLocks noChangeAspect="1"/>
          </p:cNvGraphicFramePr>
          <p:nvPr/>
        </p:nvGraphicFramePr>
        <p:xfrm>
          <a:off x="40056953" y="22062826"/>
          <a:ext cx="4934062" cy="3916751"/>
        </p:xfrm>
        <a:graphic>
          <a:graphicData uri="http://schemas.openxmlformats.org/presentationml/2006/ole">
            <mc:AlternateContent xmlns:mc="http://schemas.openxmlformats.org/markup-compatibility/2006">
              <mc:Choice xmlns:v="urn:schemas-microsoft-com:vml" Requires="v">
                <p:oleObj spid="_x0000_s1212" name="Graph" r:id="rId26" imgW="4133427" imgH="3181773" progId="Origin50.Graph">
                  <p:embed/>
                </p:oleObj>
              </mc:Choice>
              <mc:Fallback>
                <p:oleObj name="Graph" r:id="rId26" imgW="4133427" imgH="3181773" progId="Origin50.Graph">
                  <p:embed/>
                  <p:pic>
                    <p:nvPicPr>
                      <p:cNvPr id="0" name="Picture 171"/>
                      <p:cNvPicPr>
                        <a:picLocks noChangeAspect="1" noChangeArrowheads="1"/>
                      </p:cNvPicPr>
                      <p:nvPr/>
                    </p:nvPicPr>
                    <p:blipFill>
                      <a:blip r:embed="rId27">
                        <a:extLst>
                          <a:ext uri="{28A0092B-C50C-407E-A947-70E740481C1C}">
                            <a14:useLocalDpi xmlns:a14="http://schemas.microsoft.com/office/drawing/2010/main" val="0"/>
                          </a:ext>
                        </a:extLst>
                      </a:blip>
                      <a:srcRect/>
                      <a:stretch>
                        <a:fillRect/>
                      </a:stretch>
                    </p:blipFill>
                    <p:spPr bwMode="auto">
                      <a:xfrm>
                        <a:off x="40056953" y="22062826"/>
                        <a:ext cx="4934062" cy="391675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227" name="Right Arrow 226"/>
          <p:cNvSpPr/>
          <p:nvPr/>
        </p:nvSpPr>
        <p:spPr bwMode="auto">
          <a:xfrm>
            <a:off x="40636192" y="21713239"/>
            <a:ext cx="4252684" cy="783323"/>
          </a:xfrm>
          <a:prstGeom prst="rightArrow">
            <a:avLst/>
          </a:prstGeom>
          <a:solidFill>
            <a:schemeClr val="accent1"/>
          </a:solidFill>
          <a:ln w="9525" cap="flat" cmpd="sng" algn="ctr">
            <a:solidFill>
              <a:schemeClr val="tx1"/>
            </a:solid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en-US" sz="2400" b="1" i="0" u="none" strike="noStrike" cap="none" normalizeH="0" baseline="0" dirty="0" smtClean="0">
                <a:ln>
                  <a:noFill/>
                </a:ln>
                <a:solidFill>
                  <a:schemeClr val="tx1"/>
                </a:solidFill>
                <a:effectLst/>
                <a:latin typeface="Arial" charset="0"/>
              </a:rPr>
              <a:t>Reaction Time</a:t>
            </a:r>
          </a:p>
        </p:txBody>
      </p:sp>
      <p:sp>
        <p:nvSpPr>
          <p:cNvPr id="228" name="TextBox 227"/>
          <p:cNvSpPr txBox="1"/>
          <p:nvPr/>
        </p:nvSpPr>
        <p:spPr>
          <a:xfrm>
            <a:off x="34196565" y="22062826"/>
            <a:ext cx="1886113" cy="584775"/>
          </a:xfrm>
          <a:prstGeom prst="rect">
            <a:avLst/>
          </a:prstGeom>
          <a:noFill/>
        </p:spPr>
        <p:txBody>
          <a:bodyPr wrap="square" rtlCol="0">
            <a:spAutoFit/>
          </a:bodyPr>
          <a:lstStyle/>
          <a:p>
            <a:r>
              <a:rPr lang="en-US" sz="3200" u="sng" dirty="0" smtClean="0">
                <a:latin typeface="Arial" pitchFamily="34" charset="0"/>
                <a:cs typeface="Arial" pitchFamily="34" charset="0"/>
              </a:rPr>
              <a:t>XRF</a:t>
            </a:r>
            <a:endParaRPr lang="en-US" sz="3200" u="sng" dirty="0">
              <a:latin typeface="Arial" pitchFamily="34" charset="0"/>
              <a:cs typeface="Arial" pitchFamily="34" charset="0"/>
            </a:endParaRPr>
          </a:p>
        </p:txBody>
      </p:sp>
      <p:sp>
        <p:nvSpPr>
          <p:cNvPr id="229" name="TextBox 228"/>
          <p:cNvSpPr txBox="1"/>
          <p:nvPr/>
        </p:nvSpPr>
        <p:spPr>
          <a:xfrm>
            <a:off x="37948576" y="22064186"/>
            <a:ext cx="1886113" cy="584775"/>
          </a:xfrm>
          <a:prstGeom prst="rect">
            <a:avLst/>
          </a:prstGeom>
          <a:noFill/>
        </p:spPr>
        <p:txBody>
          <a:bodyPr wrap="square" rtlCol="0">
            <a:spAutoFit/>
          </a:bodyPr>
          <a:lstStyle/>
          <a:p>
            <a:r>
              <a:rPr lang="en-US" sz="3200" u="sng" dirty="0" smtClean="0">
                <a:latin typeface="Arial" pitchFamily="34" charset="0"/>
                <a:cs typeface="Arial" pitchFamily="34" charset="0"/>
              </a:rPr>
              <a:t>EXAFS</a:t>
            </a:r>
            <a:endParaRPr lang="en-US" sz="3200" u="sng" dirty="0">
              <a:latin typeface="Arial" pitchFamily="34" charset="0"/>
              <a:cs typeface="Arial" pitchFamily="34" charset="0"/>
            </a:endParaRPr>
          </a:p>
        </p:txBody>
      </p:sp>
      <p:sp>
        <p:nvSpPr>
          <p:cNvPr id="230" name="TextBox 229"/>
          <p:cNvSpPr txBox="1"/>
          <p:nvPr/>
        </p:nvSpPr>
        <p:spPr>
          <a:xfrm>
            <a:off x="32700099" y="25675782"/>
            <a:ext cx="12232963" cy="923330"/>
          </a:xfrm>
          <a:prstGeom prst="rect">
            <a:avLst/>
          </a:prstGeom>
          <a:noFill/>
        </p:spPr>
        <p:txBody>
          <a:bodyPr wrap="square" rtlCol="0">
            <a:spAutoFit/>
          </a:bodyPr>
          <a:lstStyle/>
          <a:p>
            <a:pPr algn="just"/>
            <a:r>
              <a:rPr lang="en-US" sz="1800" dirty="0" smtClean="0">
                <a:latin typeface="Arial" pitchFamily="34" charset="0"/>
                <a:cs typeface="Arial" pitchFamily="34" charset="0"/>
              </a:rPr>
              <a:t>Ag deposits  early in the reaction on the </a:t>
            </a:r>
            <a:r>
              <a:rPr lang="en-US" sz="1800" dirty="0" err="1" smtClean="0">
                <a:latin typeface="Arial" pitchFamily="34" charset="0"/>
                <a:cs typeface="Arial" pitchFamily="34" charset="0"/>
              </a:rPr>
              <a:t>nanorod</a:t>
            </a:r>
            <a:r>
              <a:rPr lang="en-US" sz="1800" dirty="0" smtClean="0">
                <a:latin typeface="Arial" pitchFamily="34" charset="0"/>
                <a:cs typeface="Arial" pitchFamily="34" charset="0"/>
              </a:rPr>
              <a:t> surface and incorporates into bulk as the reaction progresses. When a high percentage of {110} surface atoms are Ag, the length growth rate exceeds the diameter growth rate. As Ag incorporates into bulk and is not on the surface, the length and diameter growth rates are equal by reaction completion.</a:t>
            </a:r>
            <a:endParaRPr lang="en-US" sz="1800" dirty="0">
              <a:latin typeface="Arial" pitchFamily="34" charset="0"/>
              <a:cs typeface="Arial" pitchFamily="34" charset="0"/>
            </a:endParaRPr>
          </a:p>
        </p:txBody>
      </p:sp>
      <p:sp>
        <p:nvSpPr>
          <p:cNvPr id="176" name="TextBox 175"/>
          <p:cNvSpPr txBox="1"/>
          <p:nvPr/>
        </p:nvSpPr>
        <p:spPr>
          <a:xfrm>
            <a:off x="32792908" y="5114947"/>
            <a:ext cx="12230161" cy="1323439"/>
          </a:xfrm>
          <a:prstGeom prst="rect">
            <a:avLst/>
          </a:prstGeom>
          <a:noFill/>
        </p:spPr>
        <p:txBody>
          <a:bodyPr wrap="square" rtlCol="0">
            <a:spAutoFit/>
          </a:bodyPr>
          <a:lstStyle/>
          <a:p>
            <a:r>
              <a:rPr lang="en-US" sz="4400" dirty="0" smtClean="0"/>
              <a:t>          </a:t>
            </a:r>
            <a:r>
              <a:rPr lang="en-US" sz="3600" b="1" dirty="0" smtClean="0"/>
              <a:t>Molecular </a:t>
            </a:r>
            <a:r>
              <a:rPr lang="en-US" sz="3600" b="1" dirty="0"/>
              <a:t>assembly of </a:t>
            </a:r>
            <a:r>
              <a:rPr lang="en-US" sz="3600" b="1" dirty="0" err="1"/>
              <a:t>amphiphilic</a:t>
            </a:r>
            <a:r>
              <a:rPr lang="en-US" sz="3600" b="1" dirty="0"/>
              <a:t> binary mixtures: </a:t>
            </a:r>
            <a:endParaRPr lang="en-US" sz="3600" b="1" dirty="0" smtClean="0"/>
          </a:p>
          <a:p>
            <a:r>
              <a:rPr lang="en-US" sz="3600" dirty="0" smtClean="0"/>
              <a:t>                           Solution </a:t>
            </a:r>
            <a:r>
              <a:rPr lang="en-US" sz="3600" dirty="0"/>
              <a:t>X-ray scattering studies </a:t>
            </a:r>
          </a:p>
        </p:txBody>
      </p:sp>
      <p:sp>
        <p:nvSpPr>
          <p:cNvPr id="177" name="Rectangle 176"/>
          <p:cNvSpPr/>
          <p:nvPr/>
        </p:nvSpPr>
        <p:spPr>
          <a:xfrm>
            <a:off x="33041120" y="6723163"/>
            <a:ext cx="6617741" cy="3046988"/>
          </a:xfrm>
          <a:prstGeom prst="rect">
            <a:avLst/>
          </a:prstGeom>
        </p:spPr>
        <p:txBody>
          <a:bodyPr wrap="square">
            <a:spAutoFit/>
          </a:bodyPr>
          <a:lstStyle/>
          <a:p>
            <a:pPr algn="ctr"/>
            <a:r>
              <a:rPr lang="en-US" sz="2400" dirty="0"/>
              <a:t>2-D intermolecular packing (2D hexagonal, rectangular-C, etc.</a:t>
            </a:r>
            <a:r>
              <a:rPr lang="en-US" sz="2400" dirty="0" smtClean="0"/>
              <a:t>) of </a:t>
            </a:r>
            <a:r>
              <a:rPr lang="en-US" sz="2400" dirty="0" err="1"/>
              <a:t>amphiphilic</a:t>
            </a:r>
            <a:r>
              <a:rPr lang="en-US" sz="2400" dirty="0"/>
              <a:t> binary mixtures is highly dependent on parameters like pH and lipid tail length, which can control the overall </a:t>
            </a:r>
            <a:r>
              <a:rPr lang="en-US" sz="2400" dirty="0" err="1"/>
              <a:t>mesoscopic</a:t>
            </a:r>
            <a:r>
              <a:rPr lang="en-US" sz="2400" dirty="0"/>
              <a:t> morphology of assembly: closed faceted vesicles or planar bilayer ribbons, by changing the local crystalline order of the </a:t>
            </a:r>
            <a:r>
              <a:rPr lang="en-US" sz="2400" dirty="0" err="1"/>
              <a:t>amphiphile</a:t>
            </a:r>
            <a:r>
              <a:rPr lang="en-US" sz="2400" dirty="0"/>
              <a:t> </a:t>
            </a:r>
            <a:r>
              <a:rPr lang="en-US" sz="2400" dirty="0" smtClean="0"/>
              <a:t>tails.</a:t>
            </a:r>
            <a:endParaRPr lang="en-US" sz="4800" dirty="0"/>
          </a:p>
        </p:txBody>
      </p:sp>
      <p:sp>
        <p:nvSpPr>
          <p:cNvPr id="180" name="TextBox 19"/>
          <p:cNvSpPr txBox="1"/>
          <p:nvPr/>
        </p:nvSpPr>
        <p:spPr>
          <a:xfrm>
            <a:off x="1052127" y="5503183"/>
            <a:ext cx="11768375" cy="646331"/>
          </a:xfrm>
          <a:prstGeom prst="rect">
            <a:avLst/>
          </a:prstGeom>
          <a:noFill/>
        </p:spPr>
        <p:txBody>
          <a:bodyPr wrap="square" rtlCol="0">
            <a:spAutoFit/>
          </a:bodyPr>
          <a:lstStyle/>
          <a:p>
            <a:pPr algn="ctr"/>
            <a:r>
              <a:rPr lang="en-US" sz="3600" dirty="0" smtClean="0">
                <a:latin typeface="Arial" panose="020B0604020202020204" pitchFamily="34" charset="0"/>
                <a:cs typeface="Arial" panose="020B0604020202020204" pitchFamily="34" charset="0"/>
              </a:rPr>
              <a:t>Pd </a:t>
            </a:r>
            <a:r>
              <a:rPr lang="en-US" sz="3600" dirty="0" err="1" smtClean="0">
                <a:latin typeface="Arial" panose="020B0604020202020204" pitchFamily="34" charset="0"/>
                <a:cs typeface="Arial" panose="020B0604020202020204" pitchFamily="34" charset="0"/>
              </a:rPr>
              <a:t>nanoparticles</a:t>
            </a:r>
            <a:r>
              <a:rPr lang="en-US" sz="3600" dirty="0" smtClean="0">
                <a:latin typeface="Arial" panose="020B0604020202020204" pitchFamily="34" charset="0"/>
                <a:cs typeface="Arial" panose="020B0604020202020204" pitchFamily="34" charset="0"/>
              </a:rPr>
              <a:t> supported on SrTiO</a:t>
            </a:r>
            <a:r>
              <a:rPr lang="en-US" sz="3600" baseline="-25000" dirty="0" smtClean="0">
                <a:latin typeface="Arial" panose="020B0604020202020204" pitchFamily="34" charset="0"/>
                <a:cs typeface="Arial" panose="020B0604020202020204" pitchFamily="34" charset="0"/>
              </a:rPr>
              <a:t>3</a:t>
            </a:r>
            <a:r>
              <a:rPr lang="en-US" sz="3600" dirty="0" smtClean="0">
                <a:latin typeface="Arial" panose="020B0604020202020204" pitchFamily="34" charset="0"/>
                <a:cs typeface="Arial" panose="020B0604020202020204" pitchFamily="34" charset="0"/>
              </a:rPr>
              <a:t> </a:t>
            </a:r>
            <a:r>
              <a:rPr lang="en-US" sz="3600" dirty="0" err="1" smtClean="0">
                <a:latin typeface="Arial" panose="020B0604020202020204" pitchFamily="34" charset="0"/>
                <a:cs typeface="Arial" panose="020B0604020202020204" pitchFamily="34" charset="0"/>
              </a:rPr>
              <a:t>nanocuboid</a:t>
            </a:r>
            <a:r>
              <a:rPr lang="en-US" sz="3600" dirty="0" err="1">
                <a:latin typeface="Arial" panose="020B0604020202020204" pitchFamily="34" charset="0"/>
                <a:cs typeface="Arial" panose="020B0604020202020204" pitchFamily="34" charset="0"/>
              </a:rPr>
              <a:t>s</a:t>
            </a:r>
            <a:endParaRPr lang="en-US" sz="3600" dirty="0">
              <a:latin typeface="Arial" panose="020B0604020202020204" pitchFamily="34" charset="0"/>
              <a:cs typeface="Arial" panose="020B0604020202020204" pitchFamily="34" charset="0"/>
            </a:endParaRPr>
          </a:p>
        </p:txBody>
      </p:sp>
      <p:sp>
        <p:nvSpPr>
          <p:cNvPr id="181" name="TextBox 141"/>
          <p:cNvSpPr txBox="1"/>
          <p:nvPr/>
        </p:nvSpPr>
        <p:spPr>
          <a:xfrm>
            <a:off x="873028" y="6308988"/>
            <a:ext cx="3692521" cy="4154983"/>
          </a:xfrm>
          <a:prstGeom prst="rect">
            <a:avLst/>
          </a:prstGeom>
          <a:noFill/>
        </p:spPr>
        <p:txBody>
          <a:bodyPr wrap="square" rtlCol="0">
            <a:spAutoFit/>
          </a:bodyPr>
          <a:lstStyle/>
          <a:p>
            <a:pPr>
              <a:buFont typeface="Arial" pitchFamily="34" charset="0"/>
              <a:buChar char="•"/>
            </a:pPr>
            <a:r>
              <a:rPr lang="en-US" altLang="zh-TW" sz="2400" dirty="0" smtClean="0">
                <a:latin typeface="Arial Unicode MS" pitchFamily="34" charset="-120"/>
                <a:ea typeface="Arial Unicode MS" pitchFamily="34" charset="-120"/>
                <a:cs typeface="Arial Unicode MS" pitchFamily="34" charset="-120"/>
              </a:rPr>
              <a:t>  </a:t>
            </a:r>
            <a:r>
              <a:rPr lang="en-US" altLang="zh-TW" sz="2000" dirty="0" smtClean="0">
                <a:latin typeface="Arial Unicode MS" pitchFamily="34" charset="-120"/>
                <a:ea typeface="Arial Unicode MS" pitchFamily="34" charset="-120"/>
                <a:cs typeface="Arial Unicode MS" pitchFamily="34" charset="-120"/>
              </a:rPr>
              <a:t>The </a:t>
            </a:r>
            <a:r>
              <a:rPr lang="en-US" altLang="zh-TW" sz="2000" dirty="0">
                <a:latin typeface="Arial Unicode MS" pitchFamily="34" charset="-120"/>
                <a:ea typeface="Arial Unicode MS" pitchFamily="34" charset="-120"/>
                <a:cs typeface="Arial Unicode MS" pitchFamily="34" charset="-120"/>
              </a:rPr>
              <a:t>morphology and catalytic performance of atomic layer deposition (ALD) grown Pd </a:t>
            </a:r>
            <a:r>
              <a:rPr lang="en-US" altLang="zh-TW" sz="2000" dirty="0" err="1">
                <a:latin typeface="Arial Unicode MS" pitchFamily="34" charset="-120"/>
                <a:ea typeface="Arial Unicode MS" pitchFamily="34" charset="-120"/>
                <a:cs typeface="Arial Unicode MS" pitchFamily="34" charset="-120"/>
              </a:rPr>
              <a:t>nanoparticle</a:t>
            </a:r>
            <a:r>
              <a:rPr lang="en-US" altLang="zh-TW" sz="2000" dirty="0">
                <a:latin typeface="Arial Unicode MS" pitchFamily="34" charset="-120"/>
                <a:ea typeface="Arial Unicode MS" pitchFamily="34" charset="-120"/>
                <a:cs typeface="Arial Unicode MS" pitchFamily="34" charset="-120"/>
              </a:rPr>
              <a:t> supported on SrTiO</a:t>
            </a:r>
            <a:r>
              <a:rPr lang="en-US" altLang="zh-TW" sz="2000" baseline="-25000" dirty="0">
                <a:latin typeface="Arial Unicode MS" pitchFamily="34" charset="-120"/>
                <a:ea typeface="Arial Unicode MS" pitchFamily="34" charset="-120"/>
                <a:cs typeface="Arial Unicode MS" pitchFamily="34" charset="-120"/>
              </a:rPr>
              <a:t>3</a:t>
            </a:r>
            <a:r>
              <a:rPr lang="en-US" altLang="zh-TW" sz="2000" dirty="0">
                <a:latin typeface="Arial Unicode MS" pitchFamily="34" charset="-120"/>
                <a:ea typeface="Arial Unicode MS" pitchFamily="34" charset="-120"/>
                <a:cs typeface="Arial Unicode MS" pitchFamily="34" charset="-120"/>
              </a:rPr>
              <a:t> </a:t>
            </a:r>
            <a:r>
              <a:rPr lang="en-US" altLang="zh-TW" sz="2000" dirty="0" err="1" smtClean="0">
                <a:latin typeface="Arial Unicode MS" pitchFamily="34" charset="-120"/>
                <a:ea typeface="Arial Unicode MS" pitchFamily="34" charset="-120"/>
                <a:cs typeface="Arial Unicode MS" pitchFamily="34" charset="-120"/>
              </a:rPr>
              <a:t>nanocuboids</a:t>
            </a:r>
            <a:r>
              <a:rPr lang="en-US" altLang="zh-TW" sz="2000" dirty="0" smtClean="0">
                <a:latin typeface="Arial Unicode MS" pitchFamily="34" charset="-120"/>
                <a:ea typeface="Arial Unicode MS" pitchFamily="34" charset="-120"/>
                <a:cs typeface="Arial Unicode MS" pitchFamily="34" charset="-120"/>
              </a:rPr>
              <a:t> with </a:t>
            </a:r>
            <a:r>
              <a:rPr lang="en-US" altLang="zh-TW" sz="2000" dirty="0">
                <a:latin typeface="Arial Unicode MS" pitchFamily="34" charset="-120"/>
                <a:ea typeface="Arial Unicode MS" pitchFamily="34" charset="-120"/>
                <a:cs typeface="Arial Unicode MS" pitchFamily="34" charset="-120"/>
              </a:rPr>
              <a:t>well-defined (001) surfaces that are </a:t>
            </a:r>
            <a:r>
              <a:rPr lang="en-US" altLang="zh-TW" sz="2000" dirty="0" smtClean="0">
                <a:latin typeface="Arial Unicode MS" pitchFamily="34" charset="-120"/>
                <a:ea typeface="Arial Unicode MS" pitchFamily="34" charset="-120"/>
                <a:cs typeface="Arial Unicode MS" pitchFamily="34" charset="-120"/>
              </a:rPr>
              <a:t>either </a:t>
            </a:r>
            <a:r>
              <a:rPr lang="en-US" altLang="zh-TW" sz="2000" dirty="0">
                <a:latin typeface="Arial Unicode MS" pitchFamily="34" charset="-120"/>
                <a:ea typeface="Arial Unicode MS" pitchFamily="34" charset="-120"/>
                <a:cs typeface="Arial Unicode MS" pitchFamily="34" charset="-120"/>
              </a:rPr>
              <a:t>a TiO</a:t>
            </a:r>
            <a:r>
              <a:rPr lang="en-US" altLang="zh-TW" sz="2000" baseline="-25000" dirty="0">
                <a:latin typeface="Arial Unicode MS" pitchFamily="34" charset="-120"/>
                <a:ea typeface="Arial Unicode MS" pitchFamily="34" charset="-120"/>
                <a:cs typeface="Arial Unicode MS" pitchFamily="34" charset="-120"/>
              </a:rPr>
              <a:t>2</a:t>
            </a:r>
            <a:r>
              <a:rPr lang="en-US" altLang="zh-TW" sz="2000" dirty="0">
                <a:latin typeface="Arial Unicode MS" pitchFamily="34" charset="-120"/>
                <a:ea typeface="Arial Unicode MS" pitchFamily="34" charset="-120"/>
                <a:cs typeface="Arial Unicode MS" pitchFamily="34" charset="-120"/>
              </a:rPr>
              <a:t>- or </a:t>
            </a:r>
            <a:r>
              <a:rPr lang="en-US" altLang="zh-TW" sz="2000" dirty="0" err="1">
                <a:latin typeface="Arial Unicode MS" pitchFamily="34" charset="-120"/>
                <a:ea typeface="Arial Unicode MS" pitchFamily="34" charset="-120"/>
                <a:cs typeface="Arial Unicode MS" pitchFamily="34" charset="-120"/>
              </a:rPr>
              <a:t>SrO</a:t>
            </a:r>
            <a:r>
              <a:rPr lang="en-US" altLang="zh-TW" sz="2000" dirty="0">
                <a:latin typeface="Arial Unicode MS" pitchFamily="34" charset="-120"/>
                <a:ea typeface="Arial Unicode MS" pitchFamily="34" charset="-120"/>
                <a:cs typeface="Arial Unicode MS" pitchFamily="34" charset="-120"/>
              </a:rPr>
              <a:t>- </a:t>
            </a:r>
            <a:r>
              <a:rPr lang="en-US" altLang="zh-TW" sz="2000" dirty="0" smtClean="0">
                <a:latin typeface="Arial Unicode MS" pitchFamily="34" charset="-120"/>
                <a:ea typeface="Arial Unicode MS" pitchFamily="34" charset="-120"/>
                <a:cs typeface="Arial Unicode MS" pitchFamily="34" charset="-120"/>
              </a:rPr>
              <a:t>terminated surface.</a:t>
            </a:r>
          </a:p>
          <a:p>
            <a:pPr>
              <a:buFont typeface="Arial" pitchFamily="34" charset="0"/>
              <a:buChar char="•"/>
            </a:pPr>
            <a:r>
              <a:rPr lang="en-US" sz="2000" dirty="0">
                <a:latin typeface="Arial Unicode MS" pitchFamily="34" charset="-120"/>
                <a:ea typeface="Arial Unicode MS" pitchFamily="34" charset="-120"/>
                <a:cs typeface="Arial Unicode MS" pitchFamily="34" charset="-120"/>
              </a:rPr>
              <a:t> </a:t>
            </a:r>
            <a:r>
              <a:rPr lang="en-US" sz="2000" dirty="0" smtClean="0">
                <a:latin typeface="Arial Unicode MS" pitchFamily="34" charset="-120"/>
                <a:ea typeface="Arial Unicode MS" pitchFamily="34" charset="-120"/>
                <a:cs typeface="Arial Unicode MS" pitchFamily="34" charset="-120"/>
              </a:rPr>
              <a:t> The chemical state and local structure of Pd </a:t>
            </a:r>
            <a:r>
              <a:rPr lang="en-US" sz="2000" dirty="0" err="1" smtClean="0">
                <a:latin typeface="Arial Unicode MS" pitchFamily="34" charset="-120"/>
                <a:ea typeface="Arial Unicode MS" pitchFamily="34" charset="-120"/>
                <a:cs typeface="Arial Unicode MS" pitchFamily="34" charset="-120"/>
              </a:rPr>
              <a:t>nanoparticle</a:t>
            </a:r>
            <a:r>
              <a:rPr lang="en-US" sz="2000" dirty="0" smtClean="0">
                <a:latin typeface="Arial Unicode MS" pitchFamily="34" charset="-120"/>
                <a:ea typeface="Arial Unicode MS" pitchFamily="34" charset="-120"/>
                <a:cs typeface="Arial Unicode MS" pitchFamily="34" charset="-120"/>
              </a:rPr>
              <a:t> are measured by X-ray techniques</a:t>
            </a:r>
            <a:endParaRPr lang="en-US" sz="2000" dirty="0">
              <a:latin typeface="Arial Unicode MS" pitchFamily="34" charset="-120"/>
              <a:ea typeface="Arial Unicode MS" pitchFamily="34" charset="-120"/>
              <a:cs typeface="Arial Unicode MS" pitchFamily="34" charset="-120"/>
            </a:endParaRPr>
          </a:p>
        </p:txBody>
      </p:sp>
      <p:sp>
        <p:nvSpPr>
          <p:cNvPr id="182" name="TextBox 142"/>
          <p:cNvSpPr txBox="1"/>
          <p:nvPr/>
        </p:nvSpPr>
        <p:spPr>
          <a:xfrm>
            <a:off x="1294709" y="10581918"/>
            <a:ext cx="5680008" cy="707886"/>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Local structure measured by extended X-ay absorption fine structure (EXAFS) </a:t>
            </a:r>
            <a:endParaRPr lang="en-US" sz="2000" dirty="0">
              <a:latin typeface="Arial" panose="020B0604020202020204" pitchFamily="34" charset="0"/>
              <a:cs typeface="Arial" panose="020B0604020202020204" pitchFamily="34" charset="0"/>
            </a:endParaRPr>
          </a:p>
        </p:txBody>
      </p:sp>
      <p:pic>
        <p:nvPicPr>
          <p:cNvPr id="183" name="Picture 3" descr="C:\Users\Hypo\Box Sync\[Draft] Paper draft\graphes put into paper\figures\圖片2.png"/>
          <p:cNvPicPr>
            <a:picLocks noChangeAspect="1" noChangeArrowheads="1"/>
          </p:cNvPicPr>
          <p:nvPr/>
        </p:nvPicPr>
        <p:blipFill>
          <a:blip r:embed="rId28" cstate="print"/>
          <a:srcRect/>
          <a:stretch>
            <a:fillRect/>
          </a:stretch>
        </p:blipFill>
        <p:spPr bwMode="auto">
          <a:xfrm>
            <a:off x="6431046" y="11408811"/>
            <a:ext cx="6598440" cy="3650201"/>
          </a:xfrm>
          <a:prstGeom prst="rect">
            <a:avLst/>
          </a:prstGeom>
          <a:noFill/>
        </p:spPr>
      </p:pic>
      <p:pic>
        <p:nvPicPr>
          <p:cNvPr id="184" name="Picture 14"/>
          <p:cNvPicPr/>
          <p:nvPr/>
        </p:nvPicPr>
        <p:blipFill>
          <a:blip r:embed="rId29" cstate="print">
            <a:extLst>
              <a:ext uri="{28A0092B-C50C-407E-A947-70E740481C1C}">
                <a14:useLocalDpi xmlns:a14="http://schemas.microsoft.com/office/drawing/2010/main" val="0"/>
              </a:ext>
            </a:extLst>
          </a:blip>
          <a:srcRect/>
          <a:stretch>
            <a:fillRect/>
          </a:stretch>
        </p:blipFill>
        <p:spPr bwMode="auto">
          <a:xfrm>
            <a:off x="873028" y="11352390"/>
            <a:ext cx="5340277" cy="3706622"/>
          </a:xfrm>
          <a:prstGeom prst="rect">
            <a:avLst/>
          </a:prstGeom>
          <a:noFill/>
          <a:ln>
            <a:noFill/>
          </a:ln>
        </p:spPr>
      </p:pic>
      <p:sp>
        <p:nvSpPr>
          <p:cNvPr id="185" name="TextBox 142"/>
          <p:cNvSpPr txBox="1"/>
          <p:nvPr/>
        </p:nvSpPr>
        <p:spPr>
          <a:xfrm>
            <a:off x="7272290" y="10525973"/>
            <a:ext cx="5257799" cy="707886"/>
          </a:xfrm>
          <a:prstGeom prst="rect">
            <a:avLst/>
          </a:prstGeom>
          <a:noFill/>
        </p:spPr>
        <p:txBody>
          <a:bodyPr wrap="square" rtlCol="0">
            <a:spAutoFit/>
          </a:bodyPr>
          <a:lstStyle/>
          <a:p>
            <a:r>
              <a:rPr lang="en-US" sz="2000" dirty="0" smtClean="0">
                <a:latin typeface="Arial" panose="020B0604020202020204" pitchFamily="34" charset="0"/>
                <a:cs typeface="Arial" panose="020B0604020202020204" pitchFamily="34" charset="0"/>
              </a:rPr>
              <a:t>Chemical state measured by X-ay absorption near edge structure (XANES)</a:t>
            </a:r>
            <a:endParaRPr lang="en-US" sz="2000" dirty="0">
              <a:latin typeface="Arial" panose="020B0604020202020204" pitchFamily="34" charset="0"/>
              <a:cs typeface="Arial" panose="020B0604020202020204" pitchFamily="34" charset="0"/>
            </a:endParaRPr>
          </a:p>
        </p:txBody>
      </p:sp>
      <p:grpSp>
        <p:nvGrpSpPr>
          <p:cNvPr id="186" name="群組 35"/>
          <p:cNvGrpSpPr/>
          <p:nvPr/>
        </p:nvGrpSpPr>
        <p:grpSpPr>
          <a:xfrm>
            <a:off x="4480861" y="6283218"/>
            <a:ext cx="8419451" cy="3444836"/>
            <a:chOff x="3995936" y="1391883"/>
            <a:chExt cx="4862091" cy="1965109"/>
          </a:xfrm>
        </p:grpSpPr>
        <p:grpSp>
          <p:nvGrpSpPr>
            <p:cNvPr id="187" name="群組 24"/>
            <p:cNvGrpSpPr/>
            <p:nvPr/>
          </p:nvGrpSpPr>
          <p:grpSpPr>
            <a:xfrm>
              <a:off x="3995936" y="1391883"/>
              <a:ext cx="4862091" cy="1965109"/>
              <a:chOff x="3995936" y="1391883"/>
              <a:chExt cx="4862091" cy="1965109"/>
            </a:xfrm>
          </p:grpSpPr>
          <p:pic>
            <p:nvPicPr>
              <p:cNvPr id="192" name="Picture 2" descr="C:\Users\Hypo\Box Sync\[Draft] Paper draft\graphes put into paper\figures\圖片5.png"/>
              <p:cNvPicPr>
                <a:picLocks noChangeAspect="1" noChangeArrowheads="1"/>
              </p:cNvPicPr>
              <p:nvPr/>
            </p:nvPicPr>
            <p:blipFill>
              <a:blip r:embed="rId30" cstate="print"/>
              <a:srcRect/>
              <a:stretch>
                <a:fillRect/>
              </a:stretch>
            </p:blipFill>
            <p:spPr bwMode="auto">
              <a:xfrm>
                <a:off x="3995936" y="1391883"/>
                <a:ext cx="4862091" cy="1965109"/>
              </a:xfrm>
              <a:prstGeom prst="rect">
                <a:avLst/>
              </a:prstGeom>
              <a:noFill/>
            </p:spPr>
          </p:pic>
          <p:cxnSp>
            <p:nvCxnSpPr>
              <p:cNvPr id="194" name="直線接點 13"/>
              <p:cNvCxnSpPr/>
              <p:nvPr/>
            </p:nvCxnSpPr>
            <p:spPr>
              <a:xfrm flipH="1">
                <a:off x="5292080" y="2060848"/>
                <a:ext cx="72008" cy="72008"/>
              </a:xfrm>
              <a:prstGeom prst="line">
                <a:avLst/>
              </a:prstGeom>
              <a:ln w="3175">
                <a:solidFill>
                  <a:srgbClr val="FFFF00"/>
                </a:solidFill>
              </a:ln>
            </p:spPr>
            <p:style>
              <a:lnRef idx="1">
                <a:schemeClr val="accent1"/>
              </a:lnRef>
              <a:fillRef idx="0">
                <a:schemeClr val="accent1"/>
              </a:fillRef>
              <a:effectRef idx="0">
                <a:schemeClr val="accent1"/>
              </a:effectRef>
              <a:fontRef idx="minor">
                <a:schemeClr val="tx1"/>
              </a:fontRef>
            </p:style>
          </p:cxnSp>
          <p:sp>
            <p:nvSpPr>
              <p:cNvPr id="213" name="文字方塊 14"/>
              <p:cNvSpPr txBox="1"/>
              <p:nvPr/>
            </p:nvSpPr>
            <p:spPr>
              <a:xfrm>
                <a:off x="5033784" y="2060848"/>
                <a:ext cx="360040" cy="215444"/>
              </a:xfrm>
              <a:prstGeom prst="rect">
                <a:avLst/>
              </a:prstGeom>
              <a:noFill/>
            </p:spPr>
            <p:txBody>
              <a:bodyPr wrap="square" rtlCol="0">
                <a:spAutoFit/>
              </a:bodyPr>
              <a:lstStyle/>
              <a:p>
                <a:r>
                  <a:rPr lang="en-US" altLang="zh-TW" sz="800" dirty="0" smtClean="0">
                    <a:solidFill>
                      <a:srgbClr val="FFFF00"/>
                    </a:solidFill>
                  </a:rPr>
                  <a:t>STO</a:t>
                </a:r>
                <a:endParaRPr lang="zh-TW" altLang="en-US" sz="800" dirty="0">
                  <a:solidFill>
                    <a:srgbClr val="FFFF00"/>
                  </a:solidFill>
                </a:endParaRPr>
              </a:p>
            </p:txBody>
          </p:sp>
          <p:cxnSp>
            <p:nvCxnSpPr>
              <p:cNvPr id="223" name="直線接點 17"/>
              <p:cNvCxnSpPr/>
              <p:nvPr/>
            </p:nvCxnSpPr>
            <p:spPr>
              <a:xfrm flipV="1">
                <a:off x="5436096" y="1628800"/>
                <a:ext cx="144016" cy="72008"/>
              </a:xfrm>
              <a:prstGeom prst="line">
                <a:avLst/>
              </a:prstGeom>
              <a:ln w="3175">
                <a:solidFill>
                  <a:srgbClr val="FFFF00"/>
                </a:solidFill>
              </a:ln>
            </p:spPr>
            <p:style>
              <a:lnRef idx="1">
                <a:schemeClr val="accent1"/>
              </a:lnRef>
              <a:fillRef idx="0">
                <a:schemeClr val="accent1"/>
              </a:fillRef>
              <a:effectRef idx="0">
                <a:schemeClr val="accent1"/>
              </a:effectRef>
              <a:fontRef idx="minor">
                <a:schemeClr val="tx1"/>
              </a:fontRef>
            </p:style>
          </p:cxnSp>
          <p:sp>
            <p:nvSpPr>
              <p:cNvPr id="225" name="文字方塊 20"/>
              <p:cNvSpPr txBox="1"/>
              <p:nvPr/>
            </p:nvSpPr>
            <p:spPr>
              <a:xfrm>
                <a:off x="5508104" y="1527636"/>
                <a:ext cx="404251" cy="215444"/>
              </a:xfrm>
              <a:prstGeom prst="rect">
                <a:avLst/>
              </a:prstGeom>
              <a:noFill/>
            </p:spPr>
            <p:txBody>
              <a:bodyPr wrap="square" rtlCol="0">
                <a:spAutoFit/>
              </a:bodyPr>
              <a:lstStyle/>
              <a:p>
                <a:r>
                  <a:rPr lang="en-US" altLang="zh-TW" sz="800" dirty="0" smtClean="0">
                    <a:solidFill>
                      <a:srgbClr val="FFFF00"/>
                    </a:solidFill>
                  </a:rPr>
                  <a:t>Pd</a:t>
                </a:r>
                <a:endParaRPr lang="zh-TW" altLang="en-US" sz="800" dirty="0">
                  <a:solidFill>
                    <a:srgbClr val="FFFF00"/>
                  </a:solidFill>
                </a:endParaRPr>
              </a:p>
            </p:txBody>
          </p:sp>
        </p:grpSp>
        <p:sp>
          <p:nvSpPr>
            <p:cNvPr id="188" name="文字方塊 25"/>
            <p:cNvSpPr txBox="1"/>
            <p:nvPr/>
          </p:nvSpPr>
          <p:spPr>
            <a:xfrm>
              <a:off x="5004048" y="2924944"/>
              <a:ext cx="360040" cy="215444"/>
            </a:xfrm>
            <a:prstGeom prst="rect">
              <a:avLst/>
            </a:prstGeom>
            <a:noFill/>
          </p:spPr>
          <p:txBody>
            <a:bodyPr wrap="square" rtlCol="0">
              <a:spAutoFit/>
            </a:bodyPr>
            <a:lstStyle/>
            <a:p>
              <a:r>
                <a:rPr lang="en-US" altLang="zh-TW" sz="800" dirty="0" smtClean="0">
                  <a:solidFill>
                    <a:srgbClr val="FFFF00"/>
                  </a:solidFill>
                </a:rPr>
                <a:t>STO</a:t>
              </a:r>
              <a:endParaRPr lang="zh-TW" altLang="en-US" sz="800" dirty="0">
                <a:solidFill>
                  <a:srgbClr val="FFFF00"/>
                </a:solidFill>
              </a:endParaRPr>
            </a:p>
          </p:txBody>
        </p:sp>
        <p:cxnSp>
          <p:nvCxnSpPr>
            <p:cNvPr id="189" name="直線接點 26"/>
            <p:cNvCxnSpPr/>
            <p:nvPr/>
          </p:nvCxnSpPr>
          <p:spPr>
            <a:xfrm flipH="1" flipV="1">
              <a:off x="5508104" y="3014046"/>
              <a:ext cx="72008" cy="126922"/>
            </a:xfrm>
            <a:prstGeom prst="line">
              <a:avLst/>
            </a:prstGeom>
            <a:ln w="3175">
              <a:solidFill>
                <a:srgbClr val="FFFF00"/>
              </a:solidFill>
            </a:ln>
          </p:spPr>
          <p:style>
            <a:lnRef idx="1">
              <a:schemeClr val="accent1"/>
            </a:lnRef>
            <a:fillRef idx="0">
              <a:schemeClr val="accent1"/>
            </a:fillRef>
            <a:effectRef idx="0">
              <a:schemeClr val="accent1"/>
            </a:effectRef>
            <a:fontRef idx="minor">
              <a:schemeClr val="tx1"/>
            </a:fontRef>
          </p:style>
        </p:cxnSp>
        <p:sp>
          <p:nvSpPr>
            <p:cNvPr id="190" name="文字方塊 29"/>
            <p:cNvSpPr txBox="1"/>
            <p:nvPr/>
          </p:nvSpPr>
          <p:spPr>
            <a:xfrm>
              <a:off x="5508104" y="3068960"/>
              <a:ext cx="404251" cy="215444"/>
            </a:xfrm>
            <a:prstGeom prst="rect">
              <a:avLst/>
            </a:prstGeom>
            <a:noFill/>
          </p:spPr>
          <p:txBody>
            <a:bodyPr wrap="square" rtlCol="0">
              <a:spAutoFit/>
            </a:bodyPr>
            <a:lstStyle/>
            <a:p>
              <a:r>
                <a:rPr lang="en-US" altLang="zh-TW" sz="800" dirty="0" smtClean="0">
                  <a:solidFill>
                    <a:srgbClr val="FFFF00"/>
                  </a:solidFill>
                </a:rPr>
                <a:t>Pd</a:t>
              </a:r>
              <a:endParaRPr lang="zh-TW" altLang="en-US" sz="800" dirty="0">
                <a:solidFill>
                  <a:srgbClr val="FFFF00"/>
                </a:solidFill>
              </a:endParaRPr>
            </a:p>
          </p:txBody>
        </p:sp>
        <p:cxnSp>
          <p:nvCxnSpPr>
            <p:cNvPr id="191" name="直線接點 30"/>
            <p:cNvCxnSpPr/>
            <p:nvPr/>
          </p:nvCxnSpPr>
          <p:spPr>
            <a:xfrm flipV="1">
              <a:off x="5220072" y="2852936"/>
              <a:ext cx="144016" cy="144016"/>
            </a:xfrm>
            <a:prstGeom prst="line">
              <a:avLst/>
            </a:prstGeom>
            <a:ln w="3175">
              <a:solidFill>
                <a:srgbClr val="FFFF00"/>
              </a:solidFill>
            </a:ln>
          </p:spPr>
          <p:style>
            <a:lnRef idx="1">
              <a:schemeClr val="accent1"/>
            </a:lnRef>
            <a:fillRef idx="0">
              <a:schemeClr val="accent1"/>
            </a:fillRef>
            <a:effectRef idx="0">
              <a:schemeClr val="accent1"/>
            </a:effectRef>
            <a:fontRef idx="minor">
              <a:schemeClr val="tx1"/>
            </a:fontRef>
          </p:style>
        </p:cxnSp>
      </p:grpSp>
      <p:pic>
        <p:nvPicPr>
          <p:cNvPr id="231" name="图片 1"/>
          <p:cNvPicPr>
            <a:picLocks noChangeAspect="1"/>
          </p:cNvPicPr>
          <p:nvPr/>
        </p:nvPicPr>
        <p:blipFill>
          <a:blip r:embed="rId31">
            <a:extLst>
              <a:ext uri="{28A0092B-C50C-407E-A947-70E740481C1C}">
                <a14:useLocalDpi xmlns:a14="http://schemas.microsoft.com/office/drawing/2010/main" val="0"/>
              </a:ext>
            </a:extLst>
          </a:blip>
          <a:stretch>
            <a:fillRect/>
          </a:stretch>
        </p:blipFill>
        <p:spPr>
          <a:xfrm>
            <a:off x="19963505" y="30155797"/>
            <a:ext cx="4407795" cy="3429815"/>
          </a:xfrm>
          <a:prstGeom prst="rect">
            <a:avLst/>
          </a:prstGeom>
        </p:spPr>
      </p:pic>
      <p:sp>
        <p:nvSpPr>
          <p:cNvPr id="232" name="TextBox 19"/>
          <p:cNvSpPr txBox="1"/>
          <p:nvPr/>
        </p:nvSpPr>
        <p:spPr>
          <a:xfrm>
            <a:off x="20311913" y="27610132"/>
            <a:ext cx="3648505" cy="646331"/>
          </a:xfrm>
          <a:prstGeom prst="rect">
            <a:avLst/>
          </a:prstGeom>
          <a:noFill/>
        </p:spPr>
        <p:txBody>
          <a:bodyPr wrap="none" rtlCol="0">
            <a:spAutoFit/>
          </a:bodyPr>
          <a:lstStyle/>
          <a:p>
            <a:r>
              <a:rPr lang="en-US" sz="3600" dirty="0" smtClean="0">
                <a:latin typeface="Arial" panose="020B0604020202020204" pitchFamily="34" charset="0"/>
                <a:cs typeface="Arial" panose="020B0604020202020204" pitchFamily="34" charset="0"/>
              </a:rPr>
              <a:t>Energy Materials</a:t>
            </a:r>
            <a:endParaRPr lang="en-US" sz="3600" dirty="0">
              <a:latin typeface="Arial" panose="020B0604020202020204" pitchFamily="34" charset="0"/>
              <a:cs typeface="Arial" panose="020B0604020202020204" pitchFamily="34" charset="0"/>
            </a:endParaRPr>
          </a:p>
        </p:txBody>
      </p:sp>
      <p:sp>
        <p:nvSpPr>
          <p:cNvPr id="233" name="TextBox 141"/>
          <p:cNvSpPr txBox="1"/>
          <p:nvPr/>
        </p:nvSpPr>
        <p:spPr>
          <a:xfrm>
            <a:off x="20075596" y="28380346"/>
            <a:ext cx="4093505" cy="1323439"/>
          </a:xfrm>
          <a:prstGeom prst="rect">
            <a:avLst/>
          </a:prstGeom>
          <a:noFill/>
        </p:spPr>
        <p:txBody>
          <a:bodyPr wrap="square" rtlCol="0">
            <a:spAutoFit/>
          </a:bodyPr>
          <a:lstStyle/>
          <a:p>
            <a:pPr algn="ctr"/>
            <a:r>
              <a:rPr lang="en-US" sz="2000" dirty="0" smtClean="0">
                <a:latin typeface="Arial" panose="020B0604020202020204" pitchFamily="34" charset="0"/>
                <a:cs typeface="Arial" panose="020B0604020202020204" pitchFamily="34" charset="0"/>
              </a:rPr>
              <a:t>In  situ X-ray Reflectivity (XRR): monitors thin film material morphology changes in special designed transmission cell. </a:t>
            </a:r>
            <a:endParaRPr lang="en-US" sz="2000" dirty="0">
              <a:latin typeface="Arial" panose="020B0604020202020204" pitchFamily="34" charset="0"/>
              <a:cs typeface="Arial" panose="020B0604020202020204" pitchFamily="34" charset="0"/>
            </a:endParaRPr>
          </a:p>
        </p:txBody>
      </p:sp>
      <p:sp>
        <p:nvSpPr>
          <p:cNvPr id="234" name="TextBox 142"/>
          <p:cNvSpPr txBox="1"/>
          <p:nvPr/>
        </p:nvSpPr>
        <p:spPr>
          <a:xfrm>
            <a:off x="20075596" y="29803621"/>
            <a:ext cx="4093505" cy="338554"/>
          </a:xfrm>
          <a:prstGeom prst="rect">
            <a:avLst/>
          </a:prstGeom>
          <a:noFill/>
        </p:spPr>
        <p:txBody>
          <a:bodyPr wrap="square" rtlCol="0">
            <a:spAutoFit/>
          </a:bodyPr>
          <a:lstStyle/>
          <a:p>
            <a:pPr algn="ctr"/>
            <a:r>
              <a:rPr lang="en-US" sz="1600" b="1" dirty="0" err="1" smtClean="0">
                <a:latin typeface="Arial" panose="020B0604020202020204" pitchFamily="34" charset="0"/>
                <a:cs typeface="Arial" panose="020B0604020202020204" pitchFamily="34" charset="0"/>
              </a:rPr>
              <a:t>Ge</a:t>
            </a:r>
            <a:r>
              <a:rPr lang="en-US" sz="1600" b="1" dirty="0" smtClean="0">
                <a:latin typeface="Arial" panose="020B0604020202020204" pitchFamily="34" charset="0"/>
                <a:cs typeface="Arial" panose="020B0604020202020204" pitchFamily="34" charset="0"/>
              </a:rPr>
              <a:t>/Ti multi-layer</a:t>
            </a:r>
            <a:endParaRPr lang="en-US" sz="1600" b="1" dirty="0">
              <a:latin typeface="Arial" panose="020B0604020202020204" pitchFamily="34" charset="0"/>
              <a:cs typeface="Arial" panose="020B0604020202020204" pitchFamily="34" charset="0"/>
            </a:endParaRPr>
          </a:p>
        </p:txBody>
      </p:sp>
      <p:sp>
        <p:nvSpPr>
          <p:cNvPr id="235" name="TextBox 234"/>
          <p:cNvSpPr txBox="1"/>
          <p:nvPr/>
        </p:nvSpPr>
        <p:spPr>
          <a:xfrm>
            <a:off x="15021791" y="33456650"/>
            <a:ext cx="3229049" cy="707886"/>
          </a:xfrm>
          <a:prstGeom prst="rect">
            <a:avLst/>
          </a:prstGeom>
          <a:noFill/>
        </p:spPr>
        <p:txBody>
          <a:bodyPr wrap="square" rtlCol="0">
            <a:spAutoFit/>
          </a:bodyPr>
          <a:lstStyle/>
          <a:p>
            <a:pPr algn="ctr"/>
            <a:r>
              <a:rPr lang="en-US" sz="2000" dirty="0" err="1" smtClean="0">
                <a:solidFill>
                  <a:prstClr val="black"/>
                </a:solidFill>
                <a:latin typeface="Calibri"/>
              </a:rPr>
              <a:t>Ga</a:t>
            </a:r>
            <a:r>
              <a:rPr lang="en-US" sz="2000" dirty="0" smtClean="0">
                <a:solidFill>
                  <a:prstClr val="black"/>
                </a:solidFill>
                <a:latin typeface="Calibri"/>
              </a:rPr>
              <a:t> is seen to increases the crystallization temperature</a:t>
            </a:r>
          </a:p>
        </p:txBody>
      </p:sp>
      <p:sp>
        <p:nvSpPr>
          <p:cNvPr id="236" name="TextBox 235"/>
          <p:cNvSpPr txBox="1"/>
          <p:nvPr/>
        </p:nvSpPr>
        <p:spPr>
          <a:xfrm>
            <a:off x="10202778" y="29917750"/>
            <a:ext cx="4528389" cy="1323439"/>
          </a:xfrm>
          <a:prstGeom prst="rect">
            <a:avLst/>
          </a:prstGeom>
          <a:noFill/>
        </p:spPr>
        <p:txBody>
          <a:bodyPr wrap="square" rtlCol="0">
            <a:spAutoFit/>
          </a:bodyPr>
          <a:lstStyle/>
          <a:p>
            <a:pPr algn="ctr"/>
            <a:r>
              <a:rPr lang="en-US" sz="2000" dirty="0"/>
              <a:t>S</a:t>
            </a:r>
            <a:r>
              <a:rPr lang="en-US" sz="2000" dirty="0" smtClean="0"/>
              <a:t>amples were annealed for 1 hour in 25°C increments. </a:t>
            </a:r>
            <a:r>
              <a:rPr lang="en-US" sz="2000" dirty="0">
                <a:solidFill>
                  <a:prstClr val="black"/>
                </a:solidFill>
              </a:rPr>
              <a:t>Glancing incidence X-ray diffraction monitors </a:t>
            </a:r>
            <a:r>
              <a:rPr lang="en-US" sz="2000" dirty="0" smtClean="0">
                <a:solidFill>
                  <a:prstClr val="black"/>
                </a:solidFill>
              </a:rPr>
              <a:t>the transition from amorphous to crystalline film </a:t>
            </a:r>
            <a:endParaRPr lang="en-US" sz="2000" dirty="0"/>
          </a:p>
        </p:txBody>
      </p:sp>
      <p:pic>
        <p:nvPicPr>
          <p:cNvPr id="237" name="Picture 236" descr="IGO10_pld_annealed.png"/>
          <p:cNvPicPr>
            <a:picLocks noChangeAspect="1"/>
          </p:cNvPicPr>
          <p:nvPr/>
        </p:nvPicPr>
        <p:blipFill rotWithShape="1">
          <a:blip r:embed="rId32">
            <a:extLst>
              <a:ext uri="{28A0092B-C50C-407E-A947-70E740481C1C}">
                <a14:useLocalDpi xmlns:a14="http://schemas.microsoft.com/office/drawing/2010/main" val="0"/>
              </a:ext>
            </a:extLst>
          </a:blip>
          <a:srcRect r="14706"/>
          <a:stretch/>
        </p:blipFill>
        <p:spPr>
          <a:xfrm>
            <a:off x="14731168" y="30037650"/>
            <a:ext cx="4233219" cy="3369818"/>
          </a:xfrm>
          <a:prstGeom prst="rect">
            <a:avLst/>
          </a:prstGeom>
        </p:spPr>
      </p:pic>
      <p:sp>
        <p:nvSpPr>
          <p:cNvPr id="239" name="TextBox 19"/>
          <p:cNvSpPr txBox="1"/>
          <p:nvPr/>
        </p:nvSpPr>
        <p:spPr>
          <a:xfrm>
            <a:off x="13766882" y="27571063"/>
            <a:ext cx="5199606" cy="1200329"/>
          </a:xfrm>
          <a:prstGeom prst="rect">
            <a:avLst/>
          </a:prstGeom>
          <a:noFill/>
        </p:spPr>
        <p:txBody>
          <a:bodyPr wrap="square" rtlCol="0">
            <a:spAutoFit/>
          </a:bodyPr>
          <a:lstStyle/>
          <a:p>
            <a:pPr algn="ctr"/>
            <a:r>
              <a:rPr lang="en-US" sz="3600" dirty="0">
                <a:solidFill>
                  <a:prstClr val="black"/>
                </a:solidFill>
              </a:rPr>
              <a:t>Effects of </a:t>
            </a:r>
            <a:r>
              <a:rPr lang="en-US" sz="3600" dirty="0" err="1">
                <a:solidFill>
                  <a:prstClr val="black"/>
                </a:solidFill>
              </a:rPr>
              <a:t>Ga</a:t>
            </a:r>
            <a:r>
              <a:rPr lang="en-US" sz="3600" dirty="0">
                <a:solidFill>
                  <a:prstClr val="black"/>
                </a:solidFill>
              </a:rPr>
              <a:t> </a:t>
            </a:r>
            <a:r>
              <a:rPr lang="en-US" sz="3600" dirty="0" smtClean="0">
                <a:solidFill>
                  <a:prstClr val="black"/>
                </a:solidFill>
              </a:rPr>
              <a:t>on </a:t>
            </a:r>
            <a:r>
              <a:rPr lang="en-US" sz="3600" dirty="0">
                <a:solidFill>
                  <a:prstClr val="black"/>
                </a:solidFill>
              </a:rPr>
              <a:t>a-</a:t>
            </a:r>
            <a:r>
              <a:rPr lang="en-US" sz="3600" dirty="0" smtClean="0">
                <a:solidFill>
                  <a:prstClr val="black"/>
                </a:solidFill>
              </a:rPr>
              <a:t>IGO crystallization</a:t>
            </a:r>
            <a:endParaRPr lang="en-US" sz="3600" dirty="0">
              <a:solidFill>
                <a:prstClr val="black"/>
              </a:solidFill>
            </a:endParaRPr>
          </a:p>
        </p:txBody>
      </p:sp>
      <p:pic>
        <p:nvPicPr>
          <p:cNvPr id="240" name="Picture 239"/>
          <p:cNvPicPr>
            <a:picLocks noChangeAspect="1"/>
          </p:cNvPicPr>
          <p:nvPr/>
        </p:nvPicPr>
        <p:blipFill>
          <a:blip r:embed="rId33"/>
          <a:stretch>
            <a:fillRect/>
          </a:stretch>
        </p:blipFill>
        <p:spPr>
          <a:xfrm>
            <a:off x="15875147" y="34631924"/>
            <a:ext cx="2947199" cy="2576186"/>
          </a:xfrm>
          <a:prstGeom prst="rect">
            <a:avLst/>
          </a:prstGeom>
        </p:spPr>
      </p:pic>
      <p:graphicFrame>
        <p:nvGraphicFramePr>
          <p:cNvPr id="241" name="Table 240"/>
          <p:cNvGraphicFramePr>
            <a:graphicFrameLocks noGrp="1"/>
          </p:cNvGraphicFramePr>
          <p:nvPr>
            <p:extLst>
              <p:ext uri="{D42A27DB-BD31-4B8C-83A1-F6EECF244321}">
                <p14:modId xmlns:p14="http://schemas.microsoft.com/office/powerpoint/2010/main" val="3275618007"/>
              </p:ext>
            </p:extLst>
          </p:nvPr>
        </p:nvGraphicFramePr>
        <p:xfrm>
          <a:off x="10094694" y="34546849"/>
          <a:ext cx="5451616" cy="1584960"/>
        </p:xfrm>
        <a:graphic>
          <a:graphicData uri="http://schemas.openxmlformats.org/drawingml/2006/table">
            <a:tbl>
              <a:tblPr firstRow="1" bandRow="1">
                <a:tableStyleId>{7E9639D4-E3E2-4D34-9284-5A2195B3D0D7}</a:tableStyleId>
              </a:tblPr>
              <a:tblGrid>
                <a:gridCol w="2941371"/>
                <a:gridCol w="1116606"/>
                <a:gridCol w="1393639"/>
              </a:tblGrid>
              <a:tr h="322737">
                <a:tc>
                  <a:txBody>
                    <a:bodyPr/>
                    <a:lstStyle/>
                    <a:p>
                      <a:r>
                        <a:rPr lang="en-US" sz="2000" dirty="0" smtClean="0"/>
                        <a:t>EXAFS Samples: </a:t>
                      </a:r>
                      <a:endParaRPr lang="en-US" sz="2000" dirty="0"/>
                    </a:p>
                  </a:txBody>
                  <a:tcPr/>
                </a:tc>
                <a:tc>
                  <a:txBody>
                    <a:bodyPr/>
                    <a:lstStyle/>
                    <a:p>
                      <a:pPr algn="ctr"/>
                      <a:r>
                        <a:rPr lang="en-US" sz="2000" dirty="0" smtClean="0"/>
                        <a:t>N</a:t>
                      </a:r>
                      <a:endParaRPr lang="en-US" sz="2000" dirty="0"/>
                    </a:p>
                  </a:txBody>
                  <a:tcPr/>
                </a:tc>
                <a:tc>
                  <a:txBody>
                    <a:bodyPr/>
                    <a:lstStyle/>
                    <a:p>
                      <a:pPr algn="ctr"/>
                      <a:r>
                        <a:rPr lang="en-US" sz="2000" dirty="0" smtClean="0"/>
                        <a:t>R: </a:t>
                      </a:r>
                      <a:r>
                        <a:rPr lang="en-US" sz="2000" dirty="0" err="1" smtClean="0"/>
                        <a:t>Ga</a:t>
                      </a:r>
                      <a:r>
                        <a:rPr lang="en-US" sz="2000" dirty="0" smtClean="0"/>
                        <a:t>-O (</a:t>
                      </a:r>
                      <a:r>
                        <a:rPr lang="en-US" sz="2000" dirty="0" err="1" smtClean="0"/>
                        <a:t>Å</a:t>
                      </a:r>
                      <a:r>
                        <a:rPr lang="en-US" sz="2000" dirty="0" smtClean="0"/>
                        <a:t>)</a:t>
                      </a:r>
                      <a:endParaRPr lang="en-US" sz="2000" dirty="0"/>
                    </a:p>
                  </a:txBody>
                  <a:tcPr/>
                </a:tc>
              </a:tr>
              <a:tr h="322737">
                <a:tc>
                  <a:txBody>
                    <a:bodyPr/>
                    <a:lstStyle/>
                    <a:p>
                      <a:r>
                        <a:rPr lang="en-US" sz="2000" dirty="0" smtClean="0"/>
                        <a:t>c-Ga</a:t>
                      </a:r>
                      <a:r>
                        <a:rPr lang="en-US" sz="2000" baseline="-25000" dirty="0" smtClean="0"/>
                        <a:t>2</a:t>
                      </a:r>
                      <a:r>
                        <a:rPr lang="en-US" sz="2000" dirty="0" smtClean="0"/>
                        <a:t>O</a:t>
                      </a:r>
                      <a:r>
                        <a:rPr lang="en-US" sz="2000" baseline="-25000" dirty="0" smtClean="0"/>
                        <a:t>3 </a:t>
                      </a:r>
                      <a:r>
                        <a:rPr lang="en-US" sz="2000" baseline="0" dirty="0" smtClean="0"/>
                        <a:t>(model)</a:t>
                      </a:r>
                      <a:endParaRPr lang="en-US" sz="2000" baseline="-25000" dirty="0" smtClean="0"/>
                    </a:p>
                  </a:txBody>
                  <a:tcPr/>
                </a:tc>
                <a:tc>
                  <a:txBody>
                    <a:bodyPr/>
                    <a:lstStyle/>
                    <a:p>
                      <a:pPr algn="ctr"/>
                      <a:r>
                        <a:rPr lang="en-US" sz="2000" dirty="0" smtClean="0"/>
                        <a:t>5</a:t>
                      </a:r>
                      <a:r>
                        <a:rPr lang="en-US" sz="2000" baseline="0" dirty="0" smtClean="0"/>
                        <a:t> </a:t>
                      </a:r>
                      <a:endParaRPr lang="en-US" sz="2000" dirty="0" smtClean="0"/>
                    </a:p>
                  </a:txBody>
                  <a:tcPr/>
                </a:tc>
                <a:tc>
                  <a:txBody>
                    <a:bodyPr/>
                    <a:lstStyle/>
                    <a:p>
                      <a:pPr algn="ctr"/>
                      <a:r>
                        <a:rPr lang="en-US" sz="2000" dirty="0" smtClean="0"/>
                        <a:t>1.85, 2.01</a:t>
                      </a:r>
                      <a:endParaRPr lang="en-US" sz="2000" dirty="0"/>
                    </a:p>
                  </a:txBody>
                  <a:tcPr/>
                </a:tc>
              </a:tr>
              <a:tr h="3227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smtClean="0"/>
                        <a:t>a-</a:t>
                      </a:r>
                      <a:r>
                        <a:rPr lang="en-US" sz="2000" dirty="0" err="1" smtClean="0"/>
                        <a:t>Ga</a:t>
                      </a:r>
                      <a:r>
                        <a:rPr lang="en-US" sz="2000" baseline="0" dirty="0" smtClean="0"/>
                        <a:t>-O</a:t>
                      </a:r>
                      <a:endParaRPr lang="en-US" sz="2000" baseline="-25000" dirty="0" smtClean="0"/>
                    </a:p>
                  </a:txBody>
                  <a:tcPr/>
                </a:tc>
                <a:tc>
                  <a:txBody>
                    <a:bodyPr/>
                    <a:lstStyle/>
                    <a:p>
                      <a:pPr algn="ctr"/>
                      <a:r>
                        <a:rPr lang="en-US" sz="2000" dirty="0" smtClean="0"/>
                        <a:t>4.3</a:t>
                      </a:r>
                      <a:endParaRPr lang="en-US" sz="2000" dirty="0"/>
                    </a:p>
                  </a:txBody>
                  <a:tcPr/>
                </a:tc>
                <a:tc>
                  <a:txBody>
                    <a:bodyPr/>
                    <a:lstStyle/>
                    <a:p>
                      <a:pPr algn="ctr"/>
                      <a:r>
                        <a:rPr lang="en-US" sz="2000" dirty="0" smtClean="0"/>
                        <a:t>1.88</a:t>
                      </a:r>
                      <a:endParaRPr lang="en-US" sz="2000" dirty="0"/>
                    </a:p>
                  </a:txBody>
                  <a:tcPr/>
                </a:tc>
              </a:tr>
              <a:tr h="322737">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en-US" sz="2000" dirty="0" err="1" smtClean="0"/>
                        <a:t>Ga</a:t>
                      </a:r>
                      <a:r>
                        <a:rPr lang="en-US" sz="2000" dirty="0" smtClean="0"/>
                        <a:t> doped a-In</a:t>
                      </a:r>
                      <a:r>
                        <a:rPr lang="en-US" sz="2000" baseline="0" dirty="0" smtClean="0"/>
                        <a:t>-O</a:t>
                      </a:r>
                      <a:endParaRPr lang="en-US" sz="2000" baseline="-25000" dirty="0" smtClean="0"/>
                    </a:p>
                  </a:txBody>
                  <a:tcPr/>
                </a:tc>
                <a:tc>
                  <a:txBody>
                    <a:bodyPr/>
                    <a:lstStyle/>
                    <a:p>
                      <a:pPr algn="ctr"/>
                      <a:r>
                        <a:rPr lang="en-US" sz="2000" dirty="0" smtClean="0"/>
                        <a:t>3.9</a:t>
                      </a:r>
                      <a:endParaRPr lang="en-US" sz="2000" dirty="0"/>
                    </a:p>
                  </a:txBody>
                  <a:tcPr/>
                </a:tc>
                <a:tc>
                  <a:txBody>
                    <a:bodyPr/>
                    <a:lstStyle/>
                    <a:p>
                      <a:pPr algn="ctr"/>
                      <a:r>
                        <a:rPr lang="en-US" sz="2000" dirty="0" smtClean="0"/>
                        <a:t>1.88</a:t>
                      </a:r>
                      <a:endParaRPr lang="en-US" sz="2000" dirty="0"/>
                    </a:p>
                  </a:txBody>
                  <a:tcPr/>
                </a:tc>
              </a:tr>
            </a:tbl>
          </a:graphicData>
        </a:graphic>
      </p:graphicFrame>
      <p:sp>
        <p:nvSpPr>
          <p:cNvPr id="242" name="TextBox 241"/>
          <p:cNvSpPr txBox="1"/>
          <p:nvPr/>
        </p:nvSpPr>
        <p:spPr>
          <a:xfrm>
            <a:off x="10049664" y="36287696"/>
            <a:ext cx="5541675" cy="1323439"/>
          </a:xfrm>
          <a:prstGeom prst="rect">
            <a:avLst/>
          </a:prstGeom>
          <a:noFill/>
        </p:spPr>
        <p:txBody>
          <a:bodyPr wrap="square" rtlCol="0">
            <a:spAutoFit/>
          </a:bodyPr>
          <a:lstStyle/>
          <a:p>
            <a:pPr algn="ctr"/>
            <a:r>
              <a:rPr lang="en-US" sz="2000" dirty="0" err="1">
                <a:solidFill>
                  <a:prstClr val="black"/>
                </a:solidFill>
                <a:latin typeface="Calibri"/>
              </a:rPr>
              <a:t>Ga</a:t>
            </a:r>
            <a:r>
              <a:rPr lang="en-US" sz="2000" dirty="0">
                <a:solidFill>
                  <a:prstClr val="black"/>
                </a:solidFill>
                <a:latin typeface="Calibri"/>
              </a:rPr>
              <a:t>-O bond distance is consistently between that of 4-fold coordinate </a:t>
            </a:r>
            <a:r>
              <a:rPr lang="en-US" sz="2000" dirty="0" err="1">
                <a:solidFill>
                  <a:prstClr val="black"/>
                </a:solidFill>
                <a:latin typeface="Calibri"/>
              </a:rPr>
              <a:t>Ga</a:t>
            </a:r>
            <a:r>
              <a:rPr lang="en-US" sz="2000" dirty="0">
                <a:solidFill>
                  <a:prstClr val="black"/>
                </a:solidFill>
                <a:latin typeface="Calibri"/>
              </a:rPr>
              <a:t> and 6-fold coordinate </a:t>
            </a:r>
            <a:r>
              <a:rPr lang="en-US" sz="2000" dirty="0" smtClean="0">
                <a:solidFill>
                  <a:prstClr val="black"/>
                </a:solidFill>
                <a:latin typeface="Calibri"/>
              </a:rPr>
              <a:t>Ga. </a:t>
            </a:r>
            <a:r>
              <a:rPr lang="en-US" sz="2000" dirty="0" err="1" smtClean="0">
                <a:solidFill>
                  <a:prstClr val="black"/>
                </a:solidFill>
                <a:latin typeface="Calibri"/>
              </a:rPr>
              <a:t>Ga’s</a:t>
            </a:r>
            <a:r>
              <a:rPr lang="en-US" sz="2000" dirty="0" smtClean="0">
                <a:solidFill>
                  <a:prstClr val="black"/>
                </a:solidFill>
                <a:latin typeface="Calibri"/>
              </a:rPr>
              <a:t> ability to increase crystallization temperature is attributed to presence of 4-fold sites.</a:t>
            </a:r>
            <a:endParaRPr lang="en-US" sz="2000" dirty="0">
              <a:solidFill>
                <a:prstClr val="black"/>
              </a:solidFill>
              <a:latin typeface="Calibri"/>
            </a:endParaRPr>
          </a:p>
        </p:txBody>
      </p:sp>
      <p:sp>
        <p:nvSpPr>
          <p:cNvPr id="4" name="TextBox 3"/>
          <p:cNvSpPr txBox="1"/>
          <p:nvPr/>
        </p:nvSpPr>
        <p:spPr>
          <a:xfrm>
            <a:off x="41700440" y="11066720"/>
            <a:ext cx="2884183" cy="3477875"/>
          </a:xfrm>
          <a:prstGeom prst="rect">
            <a:avLst/>
          </a:prstGeom>
          <a:noFill/>
        </p:spPr>
        <p:txBody>
          <a:bodyPr wrap="square" rtlCol="0">
            <a:spAutoFit/>
          </a:bodyPr>
          <a:lstStyle/>
          <a:p>
            <a:pPr algn="ctr"/>
            <a:r>
              <a:rPr lang="en-US" sz="2400" dirty="0" smtClean="0"/>
              <a:t>By </a:t>
            </a:r>
            <a:r>
              <a:rPr lang="en-US" sz="2400" dirty="0"/>
              <a:t>using X-ray scattering, we can detect the structure of lipid assembly on multiple length scales, and study their phase transition behavior.</a:t>
            </a:r>
          </a:p>
          <a:p>
            <a:pPr algn="ctr"/>
            <a:endParaRPr lang="en-US" sz="2800" dirty="0"/>
          </a:p>
        </p:txBody>
      </p:sp>
      <p:pic>
        <p:nvPicPr>
          <p:cNvPr id="243" name="Picture 242" descr="lipid.jpeg"/>
          <p:cNvPicPr>
            <a:picLocks noChangeAspect="1"/>
          </p:cNvPicPr>
          <p:nvPr/>
        </p:nvPicPr>
        <p:blipFill rotWithShape="1">
          <a:blip r:embed="rId4">
            <a:extLst>
              <a:ext uri="{28A0092B-C50C-407E-A947-70E740481C1C}">
                <a14:useLocalDpi xmlns:a14="http://schemas.microsoft.com/office/drawing/2010/main" val="0"/>
              </a:ext>
            </a:extLst>
          </a:blip>
          <a:srcRect l="57168"/>
          <a:stretch/>
        </p:blipFill>
        <p:spPr>
          <a:xfrm>
            <a:off x="39579174" y="6469418"/>
            <a:ext cx="5080444" cy="3947009"/>
          </a:xfrm>
          <a:prstGeom prst="rect">
            <a:avLst/>
          </a:prstGeom>
        </p:spPr>
      </p:pic>
      <p:sp>
        <p:nvSpPr>
          <p:cNvPr id="7" name="Rectangle 6"/>
          <p:cNvSpPr/>
          <p:nvPr/>
        </p:nvSpPr>
        <p:spPr>
          <a:xfrm>
            <a:off x="39706262" y="6459459"/>
            <a:ext cx="329047" cy="263704"/>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47" name="TextBox 19"/>
          <p:cNvSpPr txBox="1"/>
          <p:nvPr/>
        </p:nvSpPr>
        <p:spPr>
          <a:xfrm>
            <a:off x="841144" y="16422351"/>
            <a:ext cx="11768375" cy="646331"/>
          </a:xfrm>
          <a:prstGeom prst="rect">
            <a:avLst/>
          </a:prstGeom>
          <a:noFill/>
        </p:spPr>
        <p:txBody>
          <a:bodyPr wrap="square" rtlCol="0">
            <a:spAutoFit/>
          </a:bodyPr>
          <a:lstStyle/>
          <a:p>
            <a:pPr algn="ctr"/>
            <a:r>
              <a:rPr lang="en-US" sz="3600" dirty="0" smtClean="0">
                <a:latin typeface="Arial" panose="020B0604020202020204" pitchFamily="34" charset="0"/>
                <a:cs typeface="Arial" panose="020B0604020202020204" pitchFamily="34" charset="0"/>
              </a:rPr>
              <a:t>Monitoring Ligand Substitution on </a:t>
            </a:r>
            <a:r>
              <a:rPr lang="en-US" sz="3600" dirty="0" err="1" smtClean="0">
                <a:latin typeface="Arial" panose="020B0604020202020204" pitchFamily="34" charset="0"/>
                <a:cs typeface="Arial" panose="020B0604020202020204" pitchFamily="34" charset="0"/>
              </a:rPr>
              <a:t>PbS</a:t>
            </a:r>
            <a:r>
              <a:rPr lang="en-US" sz="3600" dirty="0" smtClean="0">
                <a:latin typeface="Arial" panose="020B0604020202020204" pitchFamily="34" charset="0"/>
                <a:cs typeface="Arial" panose="020B0604020202020204" pitchFamily="34" charset="0"/>
              </a:rPr>
              <a:t> nanoparticles</a:t>
            </a:r>
            <a:endParaRPr lang="en-US" sz="3600" dirty="0">
              <a:latin typeface="Arial" panose="020B0604020202020204" pitchFamily="34" charset="0"/>
              <a:cs typeface="Arial" panose="020B0604020202020204" pitchFamily="34" charset="0"/>
            </a:endParaRPr>
          </a:p>
        </p:txBody>
      </p:sp>
      <p:sp>
        <p:nvSpPr>
          <p:cNvPr id="342" name="Content Placeholder 2"/>
          <p:cNvSpPr txBox="1">
            <a:spLocks/>
          </p:cNvSpPr>
          <p:nvPr/>
        </p:nvSpPr>
        <p:spPr>
          <a:xfrm>
            <a:off x="1020043" y="22160857"/>
            <a:ext cx="3380202" cy="976207"/>
          </a:xfrm>
          <a:prstGeom prst="rect">
            <a:avLst/>
          </a:prstGeom>
        </p:spPr>
        <p:txBody>
          <a:bodyPr/>
          <a:lstStyle>
            <a:lvl1pPr marL="1841853" indent="-1841853" algn="l" defTabSz="2455804" rtl="0" eaLnBrk="1" latinLnBrk="0" hangingPunct="1">
              <a:spcBef>
                <a:spcPct val="20000"/>
              </a:spcBef>
              <a:buFont typeface="Arial"/>
              <a:buChar char="•"/>
              <a:defRPr sz="17200" kern="1200">
                <a:solidFill>
                  <a:schemeClr val="tx1"/>
                </a:solidFill>
                <a:latin typeface="+mn-lt"/>
                <a:ea typeface="+mn-ea"/>
                <a:cs typeface="+mn-cs"/>
              </a:defRPr>
            </a:lvl1pPr>
            <a:lvl2pPr marL="3990682" indent="-1534878" algn="l" defTabSz="2455804" rtl="0" eaLnBrk="1" latinLnBrk="0" hangingPunct="1">
              <a:spcBef>
                <a:spcPct val="20000"/>
              </a:spcBef>
              <a:buFont typeface="Arial"/>
              <a:buChar char="–"/>
              <a:defRPr sz="15000" kern="1200">
                <a:solidFill>
                  <a:schemeClr val="tx1"/>
                </a:solidFill>
                <a:latin typeface="+mn-lt"/>
                <a:ea typeface="+mn-ea"/>
                <a:cs typeface="+mn-cs"/>
              </a:defRPr>
            </a:lvl2pPr>
            <a:lvl3pPr marL="6139510" indent="-1227902" algn="l" defTabSz="2455804" rtl="0" eaLnBrk="1" latinLnBrk="0" hangingPunct="1">
              <a:spcBef>
                <a:spcPct val="20000"/>
              </a:spcBef>
              <a:buFont typeface="Arial"/>
              <a:buChar char="•"/>
              <a:defRPr sz="12900" kern="1200">
                <a:solidFill>
                  <a:schemeClr val="tx1"/>
                </a:solidFill>
                <a:latin typeface="+mn-lt"/>
                <a:ea typeface="+mn-ea"/>
                <a:cs typeface="+mn-cs"/>
              </a:defRPr>
            </a:lvl3pPr>
            <a:lvl4pPr marL="8595314" indent="-1227902" algn="l" defTabSz="2455804" rtl="0" eaLnBrk="1" latinLnBrk="0" hangingPunct="1">
              <a:spcBef>
                <a:spcPct val="20000"/>
              </a:spcBef>
              <a:buFont typeface="Arial"/>
              <a:buChar char="–"/>
              <a:defRPr sz="10700" kern="1200">
                <a:solidFill>
                  <a:schemeClr val="tx1"/>
                </a:solidFill>
                <a:latin typeface="+mn-lt"/>
                <a:ea typeface="+mn-ea"/>
                <a:cs typeface="+mn-cs"/>
              </a:defRPr>
            </a:lvl4pPr>
            <a:lvl5pPr marL="11051118" indent="-1227902" algn="l" defTabSz="2455804" rtl="0" eaLnBrk="1" latinLnBrk="0" hangingPunct="1">
              <a:spcBef>
                <a:spcPct val="20000"/>
              </a:spcBef>
              <a:buFont typeface="Arial"/>
              <a:buChar char="»"/>
              <a:defRPr sz="10700" kern="1200">
                <a:solidFill>
                  <a:schemeClr val="tx1"/>
                </a:solidFill>
                <a:latin typeface="+mn-lt"/>
                <a:ea typeface="+mn-ea"/>
                <a:cs typeface="+mn-cs"/>
              </a:defRPr>
            </a:lvl5pPr>
            <a:lvl6pPr marL="13506922" indent="-1227902" algn="l" defTabSz="2455804" rtl="0" eaLnBrk="1" latinLnBrk="0" hangingPunct="1">
              <a:spcBef>
                <a:spcPct val="20000"/>
              </a:spcBef>
              <a:buFont typeface="Arial"/>
              <a:buChar char="•"/>
              <a:defRPr sz="10700" kern="1200">
                <a:solidFill>
                  <a:schemeClr val="tx1"/>
                </a:solidFill>
                <a:latin typeface="+mn-lt"/>
                <a:ea typeface="+mn-ea"/>
                <a:cs typeface="+mn-cs"/>
              </a:defRPr>
            </a:lvl6pPr>
            <a:lvl7pPr marL="15962727" indent="-1227902" algn="l" defTabSz="2455804" rtl="0" eaLnBrk="1" latinLnBrk="0" hangingPunct="1">
              <a:spcBef>
                <a:spcPct val="20000"/>
              </a:spcBef>
              <a:buFont typeface="Arial"/>
              <a:buChar char="•"/>
              <a:defRPr sz="10700" kern="1200">
                <a:solidFill>
                  <a:schemeClr val="tx1"/>
                </a:solidFill>
                <a:latin typeface="+mn-lt"/>
                <a:ea typeface="+mn-ea"/>
                <a:cs typeface="+mn-cs"/>
              </a:defRPr>
            </a:lvl7pPr>
            <a:lvl8pPr marL="18418531" indent="-1227902" algn="l" defTabSz="2455804" rtl="0" eaLnBrk="1" latinLnBrk="0" hangingPunct="1">
              <a:spcBef>
                <a:spcPct val="20000"/>
              </a:spcBef>
              <a:buFont typeface="Arial"/>
              <a:buChar char="•"/>
              <a:defRPr sz="10700" kern="1200">
                <a:solidFill>
                  <a:schemeClr val="tx1"/>
                </a:solidFill>
                <a:latin typeface="+mn-lt"/>
                <a:ea typeface="+mn-ea"/>
                <a:cs typeface="+mn-cs"/>
              </a:defRPr>
            </a:lvl8pPr>
            <a:lvl9pPr marL="20874335" indent="-1227902" algn="l" defTabSz="2455804" rtl="0" eaLnBrk="1" latinLnBrk="0" hangingPunct="1">
              <a:spcBef>
                <a:spcPct val="20000"/>
              </a:spcBef>
              <a:buFont typeface="Arial"/>
              <a:buChar char="•"/>
              <a:defRPr sz="10700" kern="1200">
                <a:solidFill>
                  <a:schemeClr val="tx1"/>
                </a:solidFill>
                <a:latin typeface="+mn-lt"/>
                <a:ea typeface="+mn-ea"/>
                <a:cs typeface="+mn-cs"/>
              </a:defRPr>
            </a:lvl9pPr>
          </a:lstStyle>
          <a:p>
            <a:pPr marL="0" indent="0">
              <a:buNone/>
            </a:pPr>
            <a:r>
              <a:rPr lang="en-US" sz="2000" dirty="0" smtClean="0"/>
              <a:t>- x1000 expected increase in</a:t>
            </a:r>
          </a:p>
          <a:p>
            <a:pPr marL="0" indent="0">
              <a:buNone/>
            </a:pPr>
            <a:r>
              <a:rPr lang="en-US" sz="2000" dirty="0" smtClean="0"/>
              <a:t>    hoping rate</a:t>
            </a:r>
          </a:p>
          <a:p>
            <a:pPr marL="0" indent="0">
              <a:buNone/>
            </a:pPr>
            <a:r>
              <a:rPr lang="en-US" sz="2000" dirty="0" smtClean="0"/>
              <a:t>- No conductivity across ~1cm</a:t>
            </a:r>
          </a:p>
          <a:p>
            <a:pPr marL="0" indent="0">
              <a:buNone/>
            </a:pPr>
            <a:endParaRPr lang="en-US" sz="2400" dirty="0"/>
          </a:p>
        </p:txBody>
      </p:sp>
      <p:grpSp>
        <p:nvGrpSpPr>
          <p:cNvPr id="343" name="Group 342"/>
          <p:cNvGrpSpPr/>
          <p:nvPr/>
        </p:nvGrpSpPr>
        <p:grpSpPr>
          <a:xfrm>
            <a:off x="4408391" y="16954500"/>
            <a:ext cx="8201127" cy="6950061"/>
            <a:chOff x="4036394" y="774669"/>
            <a:chExt cx="4653373" cy="4512265"/>
          </a:xfrm>
        </p:grpSpPr>
        <p:pic>
          <p:nvPicPr>
            <p:cNvPr id="344" name="Picture 343"/>
            <p:cNvPicPr>
              <a:picLocks noChangeAspect="1"/>
            </p:cNvPicPr>
            <p:nvPr/>
          </p:nvPicPr>
          <p:blipFill rotWithShape="1">
            <a:blip r:embed="rId34" cstate="print">
              <a:extLst>
                <a:ext uri="{28A0092B-C50C-407E-A947-70E740481C1C}">
                  <a14:useLocalDpi xmlns:a14="http://schemas.microsoft.com/office/drawing/2010/main" val="0"/>
                </a:ext>
              </a:extLst>
            </a:blip>
            <a:srcRect l="3810"/>
            <a:stretch/>
          </p:blipFill>
          <p:spPr>
            <a:xfrm>
              <a:off x="6212114" y="1151922"/>
              <a:ext cx="2477653" cy="1931855"/>
            </a:xfrm>
            <a:prstGeom prst="rect">
              <a:avLst/>
            </a:prstGeom>
          </p:spPr>
        </p:pic>
        <p:pic>
          <p:nvPicPr>
            <p:cNvPr id="345" name="Picture 344"/>
            <p:cNvPicPr>
              <a:picLocks noChangeAspect="1"/>
            </p:cNvPicPr>
            <p:nvPr/>
          </p:nvPicPr>
          <p:blipFill rotWithShape="1">
            <a:blip r:embed="rId35" cstate="print">
              <a:extLst>
                <a:ext uri="{28A0092B-C50C-407E-A947-70E740481C1C}">
                  <a14:useLocalDpi xmlns:a14="http://schemas.microsoft.com/office/drawing/2010/main" val="0"/>
                </a:ext>
              </a:extLst>
            </a:blip>
            <a:srcRect t="13634" r="13311"/>
            <a:stretch/>
          </p:blipFill>
          <p:spPr>
            <a:xfrm>
              <a:off x="4036394" y="3083777"/>
              <a:ext cx="2211406" cy="2203157"/>
            </a:xfrm>
            <a:prstGeom prst="rect">
              <a:avLst/>
            </a:prstGeom>
          </p:spPr>
        </p:pic>
        <p:pic>
          <p:nvPicPr>
            <p:cNvPr id="346" name="Picture 345"/>
            <p:cNvPicPr>
              <a:picLocks noChangeAspect="1"/>
            </p:cNvPicPr>
            <p:nvPr/>
          </p:nvPicPr>
          <p:blipFill rotWithShape="1">
            <a:blip r:embed="rId36" cstate="print">
              <a:extLst>
                <a:ext uri="{28A0092B-C50C-407E-A947-70E740481C1C}">
                  <a14:useLocalDpi xmlns:a14="http://schemas.microsoft.com/office/drawing/2010/main" val="0"/>
                </a:ext>
              </a:extLst>
            </a:blip>
            <a:srcRect t="-2051" r="13191" b="13248"/>
            <a:stretch/>
          </p:blipFill>
          <p:spPr>
            <a:xfrm>
              <a:off x="4050908" y="774669"/>
              <a:ext cx="2182031" cy="2313271"/>
            </a:xfrm>
            <a:prstGeom prst="rect">
              <a:avLst/>
            </a:prstGeom>
          </p:spPr>
        </p:pic>
        <p:pic>
          <p:nvPicPr>
            <p:cNvPr id="347" name="Picture 346"/>
            <p:cNvPicPr>
              <a:picLocks noChangeAspect="1"/>
            </p:cNvPicPr>
            <p:nvPr/>
          </p:nvPicPr>
          <p:blipFill>
            <a:blip r:embed="rId37" cstate="print">
              <a:extLst>
                <a:ext uri="{28A0092B-C50C-407E-A947-70E740481C1C}">
                  <a14:useLocalDpi xmlns:a14="http://schemas.microsoft.com/office/drawing/2010/main" val="0"/>
                </a:ext>
              </a:extLst>
            </a:blip>
            <a:stretch>
              <a:fillRect/>
            </a:stretch>
          </p:blipFill>
          <p:spPr>
            <a:xfrm>
              <a:off x="6233285" y="3105100"/>
              <a:ext cx="2453515" cy="1840136"/>
            </a:xfrm>
            <a:prstGeom prst="rect">
              <a:avLst/>
            </a:prstGeom>
          </p:spPr>
        </p:pic>
      </p:grpSp>
      <p:grpSp>
        <p:nvGrpSpPr>
          <p:cNvPr id="349" name="Group 348"/>
          <p:cNvGrpSpPr/>
          <p:nvPr/>
        </p:nvGrpSpPr>
        <p:grpSpPr>
          <a:xfrm>
            <a:off x="1351615" y="21124203"/>
            <a:ext cx="722525" cy="713667"/>
            <a:chOff x="4187856" y="3138049"/>
            <a:chExt cx="722525" cy="713667"/>
          </a:xfrm>
        </p:grpSpPr>
        <p:grpSp>
          <p:nvGrpSpPr>
            <p:cNvPr id="425" name="Group 424"/>
            <p:cNvGrpSpPr/>
            <p:nvPr/>
          </p:nvGrpSpPr>
          <p:grpSpPr>
            <a:xfrm>
              <a:off x="4545898" y="3321837"/>
              <a:ext cx="364483" cy="396580"/>
              <a:chOff x="2688582" y="5296781"/>
              <a:chExt cx="667264" cy="726024"/>
            </a:xfrm>
          </p:grpSpPr>
          <p:sp>
            <p:nvSpPr>
              <p:cNvPr id="439" name="Freeform 438"/>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40" name="Freeform 439"/>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41" name="Freeform 440"/>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426" name="Group 425"/>
            <p:cNvGrpSpPr/>
            <p:nvPr/>
          </p:nvGrpSpPr>
          <p:grpSpPr>
            <a:xfrm rot="5400000">
              <a:off x="4324778" y="3471185"/>
              <a:ext cx="364483" cy="396580"/>
              <a:chOff x="2688582" y="5296781"/>
              <a:chExt cx="667264" cy="726024"/>
            </a:xfrm>
          </p:grpSpPr>
          <p:sp>
            <p:nvSpPr>
              <p:cNvPr id="436" name="Freeform 435"/>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37" name="Freeform 436"/>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38" name="Freeform 437"/>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427" name="Group 426"/>
            <p:cNvGrpSpPr/>
            <p:nvPr/>
          </p:nvGrpSpPr>
          <p:grpSpPr>
            <a:xfrm rot="10800000">
              <a:off x="4187856" y="3303675"/>
              <a:ext cx="364483" cy="396580"/>
              <a:chOff x="2688582" y="5296781"/>
              <a:chExt cx="667264" cy="726024"/>
            </a:xfrm>
          </p:grpSpPr>
          <p:sp>
            <p:nvSpPr>
              <p:cNvPr id="433" name="Freeform 432"/>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34" name="Freeform 433"/>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35" name="Freeform 434"/>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428" name="Group 427"/>
            <p:cNvGrpSpPr/>
            <p:nvPr/>
          </p:nvGrpSpPr>
          <p:grpSpPr>
            <a:xfrm rot="16200000">
              <a:off x="4374920" y="3122000"/>
              <a:ext cx="364483" cy="396581"/>
              <a:chOff x="2688582" y="5296780"/>
              <a:chExt cx="667265" cy="726025"/>
            </a:xfrm>
          </p:grpSpPr>
          <p:sp>
            <p:nvSpPr>
              <p:cNvPr id="430" name="Freeform 429"/>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31" name="Freeform 430"/>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32" name="Freeform 431"/>
              <p:cNvSpPr/>
              <p:nvPr/>
            </p:nvSpPr>
            <p:spPr>
              <a:xfrm>
                <a:off x="2688583" y="5296780"/>
                <a:ext cx="667264" cy="130883"/>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sp>
          <p:nvSpPr>
            <p:cNvPr id="429" name="Rounded Rectangle 428"/>
            <p:cNvSpPr/>
            <p:nvPr/>
          </p:nvSpPr>
          <p:spPr bwMode="auto">
            <a:xfrm>
              <a:off x="4271799" y="3243489"/>
              <a:ext cx="533298" cy="533298"/>
            </a:xfrm>
            <a:prstGeom prst="roundRect">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000" dirty="0">
                <a:solidFill>
                  <a:srgbClr val="000000"/>
                </a:solidFill>
              </a:endParaRPr>
            </a:p>
          </p:txBody>
        </p:sp>
      </p:grpSp>
      <p:pic>
        <p:nvPicPr>
          <p:cNvPr id="350" name="Picture 4" descr="File:Phenyl-thiocyanate-2D-skeletal.png"/>
          <p:cNvPicPr>
            <a:picLocks noChangeAspect="1" noChangeArrowheads="1"/>
          </p:cNvPicPr>
          <p:nvPr/>
        </p:nvPicPr>
        <p:blipFill rotWithShape="1">
          <a:blip r:embed="rId38" cstate="print">
            <a:extLst>
              <a:ext uri="{28A0092B-C50C-407E-A947-70E740481C1C}">
                <a14:useLocalDpi xmlns:a14="http://schemas.microsoft.com/office/drawing/2010/main" val="0"/>
              </a:ext>
            </a:extLst>
          </a:blip>
          <a:srcRect l="52816" b="31412"/>
          <a:stretch/>
        </p:blipFill>
        <p:spPr bwMode="auto">
          <a:xfrm>
            <a:off x="3166606" y="20599232"/>
            <a:ext cx="763495" cy="602077"/>
          </a:xfrm>
          <a:prstGeom prst="rect">
            <a:avLst/>
          </a:prstGeom>
          <a:noFill/>
          <a:extLst>
            <a:ext uri="{909E8E84-426E-40dd-AFC4-6F175D3DCCD1}">
              <a14:hiddenFill xmlns:a14="http://schemas.microsoft.com/office/drawing/2010/main">
                <a:solidFill>
                  <a:srgbClr val="FFFFFF"/>
                </a:solidFill>
              </a14:hiddenFill>
            </a:ext>
          </a:extLst>
        </p:spPr>
      </p:pic>
      <p:grpSp>
        <p:nvGrpSpPr>
          <p:cNvPr id="351" name="Group 350"/>
          <p:cNvGrpSpPr/>
          <p:nvPr/>
        </p:nvGrpSpPr>
        <p:grpSpPr>
          <a:xfrm rot="5400000">
            <a:off x="1679314" y="18106160"/>
            <a:ext cx="1183556" cy="2140120"/>
            <a:chOff x="639926" y="1062956"/>
            <a:chExt cx="1183556" cy="2140120"/>
          </a:xfrm>
        </p:grpSpPr>
        <p:grpSp>
          <p:nvGrpSpPr>
            <p:cNvPr id="381" name="Group 380"/>
            <p:cNvGrpSpPr/>
            <p:nvPr/>
          </p:nvGrpSpPr>
          <p:grpSpPr>
            <a:xfrm>
              <a:off x="669157" y="1062956"/>
              <a:ext cx="1154325" cy="1145469"/>
              <a:chOff x="1242608" y="4611565"/>
              <a:chExt cx="2113238" cy="2097026"/>
            </a:xfrm>
          </p:grpSpPr>
          <p:grpSp>
            <p:nvGrpSpPr>
              <p:cNvPr id="404" name="Group 403"/>
              <p:cNvGrpSpPr/>
              <p:nvPr/>
            </p:nvGrpSpPr>
            <p:grpSpPr>
              <a:xfrm>
                <a:off x="2555233" y="5004711"/>
                <a:ext cx="800613" cy="1018094"/>
                <a:chOff x="2555233" y="5004711"/>
                <a:chExt cx="800613" cy="1018094"/>
              </a:xfrm>
            </p:grpSpPr>
            <p:sp>
              <p:nvSpPr>
                <p:cNvPr id="421" name="Freeform 420"/>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22" name="Freeform 421"/>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23" name="Freeform 422"/>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24" name="Freeform 423"/>
                <p:cNvSpPr/>
                <p:nvPr/>
              </p:nvSpPr>
              <p:spPr>
                <a:xfrm rot="19120770">
                  <a:off x="2555233" y="500471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405" name="Group 404"/>
              <p:cNvGrpSpPr/>
              <p:nvPr/>
            </p:nvGrpSpPr>
            <p:grpSpPr>
              <a:xfrm rot="5400000">
                <a:off x="1979511" y="5799238"/>
                <a:ext cx="800613" cy="1018094"/>
                <a:chOff x="2555233" y="5004711"/>
                <a:chExt cx="800613" cy="1018094"/>
              </a:xfrm>
            </p:grpSpPr>
            <p:sp>
              <p:nvSpPr>
                <p:cNvPr id="417" name="Freeform 416"/>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18" name="Freeform 417"/>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19" name="Freeform 418"/>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20" name="Freeform 419"/>
                <p:cNvSpPr/>
                <p:nvPr/>
              </p:nvSpPr>
              <p:spPr>
                <a:xfrm rot="19120770">
                  <a:off x="2555233" y="500471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406" name="Group 405"/>
              <p:cNvGrpSpPr/>
              <p:nvPr/>
            </p:nvGrpSpPr>
            <p:grpSpPr>
              <a:xfrm rot="10800000">
                <a:off x="1242608" y="5263532"/>
                <a:ext cx="800613" cy="1018094"/>
                <a:chOff x="2555233" y="5004711"/>
                <a:chExt cx="800613" cy="1018094"/>
              </a:xfrm>
            </p:grpSpPr>
            <p:sp>
              <p:nvSpPr>
                <p:cNvPr id="413" name="Freeform 412"/>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14" name="Freeform 413"/>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15" name="Freeform 414"/>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16" name="Freeform 415"/>
                <p:cNvSpPr/>
                <p:nvPr/>
              </p:nvSpPr>
              <p:spPr>
                <a:xfrm rot="19120770">
                  <a:off x="2555233" y="500471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407" name="Group 406"/>
              <p:cNvGrpSpPr/>
              <p:nvPr/>
            </p:nvGrpSpPr>
            <p:grpSpPr>
              <a:xfrm rot="16200000">
                <a:off x="1779229" y="4502825"/>
                <a:ext cx="800613" cy="1018094"/>
                <a:chOff x="2555233" y="5004711"/>
                <a:chExt cx="800613" cy="1018094"/>
              </a:xfrm>
            </p:grpSpPr>
            <p:sp>
              <p:nvSpPr>
                <p:cNvPr id="409" name="Freeform 408"/>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10" name="Freeform 409"/>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11" name="Freeform 410"/>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12" name="Freeform 411"/>
                <p:cNvSpPr/>
                <p:nvPr/>
              </p:nvSpPr>
              <p:spPr>
                <a:xfrm rot="19120770">
                  <a:off x="2555233" y="500471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sp>
            <p:nvSpPr>
              <p:cNvPr id="408" name="Rounded Rectangle 407"/>
              <p:cNvSpPr/>
              <p:nvPr/>
            </p:nvSpPr>
            <p:spPr bwMode="auto">
              <a:xfrm>
                <a:off x="1803160" y="5153349"/>
                <a:ext cx="976316" cy="976316"/>
              </a:xfrm>
              <a:prstGeom prst="roundRect">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000" dirty="0">
                  <a:solidFill>
                    <a:srgbClr val="000000"/>
                  </a:solidFill>
                </a:endParaRPr>
              </a:p>
            </p:txBody>
          </p:sp>
        </p:grpSp>
        <p:grpSp>
          <p:nvGrpSpPr>
            <p:cNvPr id="382" name="Group 381"/>
            <p:cNvGrpSpPr/>
            <p:nvPr/>
          </p:nvGrpSpPr>
          <p:grpSpPr>
            <a:xfrm>
              <a:off x="639926" y="2057607"/>
              <a:ext cx="1154325" cy="1145469"/>
              <a:chOff x="1242608" y="4611565"/>
              <a:chExt cx="2113238" cy="2097026"/>
            </a:xfrm>
          </p:grpSpPr>
          <p:grpSp>
            <p:nvGrpSpPr>
              <p:cNvPr id="383" name="Group 382"/>
              <p:cNvGrpSpPr/>
              <p:nvPr/>
            </p:nvGrpSpPr>
            <p:grpSpPr>
              <a:xfrm>
                <a:off x="2555233" y="5004711"/>
                <a:ext cx="800613" cy="1018094"/>
                <a:chOff x="2555233" y="5004711"/>
                <a:chExt cx="800613" cy="1018094"/>
              </a:xfrm>
            </p:grpSpPr>
            <p:sp>
              <p:nvSpPr>
                <p:cNvPr id="400" name="Freeform 399"/>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01" name="Freeform 400"/>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02" name="Freeform 401"/>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403" name="Freeform 402"/>
                <p:cNvSpPr/>
                <p:nvPr/>
              </p:nvSpPr>
              <p:spPr>
                <a:xfrm rot="19120770">
                  <a:off x="2555233" y="500471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384" name="Group 383"/>
              <p:cNvGrpSpPr/>
              <p:nvPr/>
            </p:nvGrpSpPr>
            <p:grpSpPr>
              <a:xfrm rot="5400000">
                <a:off x="1979511" y="5799238"/>
                <a:ext cx="800613" cy="1018094"/>
                <a:chOff x="2555233" y="5004711"/>
                <a:chExt cx="800613" cy="1018094"/>
              </a:xfrm>
            </p:grpSpPr>
            <p:sp>
              <p:nvSpPr>
                <p:cNvPr id="396" name="Freeform 395"/>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97" name="Freeform 396"/>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98" name="Freeform 397"/>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99" name="Freeform 398"/>
                <p:cNvSpPr/>
                <p:nvPr/>
              </p:nvSpPr>
              <p:spPr>
                <a:xfrm rot="19120770">
                  <a:off x="2555233" y="500471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385" name="Group 384"/>
              <p:cNvGrpSpPr/>
              <p:nvPr/>
            </p:nvGrpSpPr>
            <p:grpSpPr>
              <a:xfrm rot="10800000">
                <a:off x="1242608" y="5263532"/>
                <a:ext cx="800613" cy="1018094"/>
                <a:chOff x="2555233" y="5004711"/>
                <a:chExt cx="800613" cy="1018094"/>
              </a:xfrm>
            </p:grpSpPr>
            <p:sp>
              <p:nvSpPr>
                <p:cNvPr id="392" name="Freeform 391"/>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93" name="Freeform 392"/>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94" name="Freeform 393"/>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95" name="Freeform 394"/>
                <p:cNvSpPr/>
                <p:nvPr/>
              </p:nvSpPr>
              <p:spPr>
                <a:xfrm rot="19120770">
                  <a:off x="2555233" y="500471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386" name="Group 385"/>
              <p:cNvGrpSpPr/>
              <p:nvPr/>
            </p:nvGrpSpPr>
            <p:grpSpPr>
              <a:xfrm rot="16200000">
                <a:off x="1779229" y="4502825"/>
                <a:ext cx="800613" cy="1018094"/>
                <a:chOff x="2555233" y="5004711"/>
                <a:chExt cx="800613" cy="1018094"/>
              </a:xfrm>
            </p:grpSpPr>
            <p:sp>
              <p:nvSpPr>
                <p:cNvPr id="388" name="Freeform 387"/>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89" name="Freeform 388"/>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90" name="Freeform 389"/>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91" name="Freeform 390"/>
                <p:cNvSpPr/>
                <p:nvPr/>
              </p:nvSpPr>
              <p:spPr>
                <a:xfrm rot="19120770">
                  <a:off x="2555233" y="500471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dirty="0">
                    <a:solidFill>
                      <a:srgbClr val="FFFFFF"/>
                    </a:solidFill>
                  </a:endParaRPr>
                </a:p>
              </p:txBody>
            </p:sp>
          </p:grpSp>
          <p:sp>
            <p:nvSpPr>
              <p:cNvPr id="387" name="Rounded Rectangle 386"/>
              <p:cNvSpPr/>
              <p:nvPr/>
            </p:nvSpPr>
            <p:spPr bwMode="auto">
              <a:xfrm>
                <a:off x="1803160" y="5153349"/>
                <a:ext cx="976316" cy="976316"/>
              </a:xfrm>
              <a:prstGeom prst="roundRect">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000" dirty="0">
                  <a:solidFill>
                    <a:srgbClr val="000000"/>
                  </a:solidFill>
                </a:endParaRPr>
              </a:p>
            </p:txBody>
          </p:sp>
        </p:grpSp>
      </p:grpSp>
      <p:grpSp>
        <p:nvGrpSpPr>
          <p:cNvPr id="352" name="Group 351"/>
          <p:cNvGrpSpPr/>
          <p:nvPr/>
        </p:nvGrpSpPr>
        <p:grpSpPr>
          <a:xfrm>
            <a:off x="2040956" y="21131852"/>
            <a:ext cx="722525" cy="713667"/>
            <a:chOff x="4187856" y="3138049"/>
            <a:chExt cx="722525" cy="713667"/>
          </a:xfrm>
        </p:grpSpPr>
        <p:grpSp>
          <p:nvGrpSpPr>
            <p:cNvPr id="364" name="Group 363"/>
            <p:cNvGrpSpPr/>
            <p:nvPr/>
          </p:nvGrpSpPr>
          <p:grpSpPr>
            <a:xfrm>
              <a:off x="4545898" y="3321837"/>
              <a:ext cx="364483" cy="396580"/>
              <a:chOff x="2688582" y="5296781"/>
              <a:chExt cx="667264" cy="726024"/>
            </a:xfrm>
          </p:grpSpPr>
          <p:sp>
            <p:nvSpPr>
              <p:cNvPr id="378" name="Freeform 377"/>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79" name="Freeform 378"/>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80" name="Freeform 379"/>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365" name="Group 364"/>
            <p:cNvGrpSpPr/>
            <p:nvPr/>
          </p:nvGrpSpPr>
          <p:grpSpPr>
            <a:xfrm rot="5400000">
              <a:off x="4324778" y="3471185"/>
              <a:ext cx="364483" cy="396580"/>
              <a:chOff x="2688582" y="5296781"/>
              <a:chExt cx="667264" cy="726024"/>
            </a:xfrm>
          </p:grpSpPr>
          <p:sp>
            <p:nvSpPr>
              <p:cNvPr id="375" name="Freeform 374"/>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76" name="Freeform 375"/>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77" name="Freeform 376"/>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366" name="Group 365"/>
            <p:cNvGrpSpPr/>
            <p:nvPr/>
          </p:nvGrpSpPr>
          <p:grpSpPr>
            <a:xfrm rot="10800000">
              <a:off x="4187856" y="3303675"/>
              <a:ext cx="364483" cy="396580"/>
              <a:chOff x="2688582" y="5296781"/>
              <a:chExt cx="667264" cy="726024"/>
            </a:xfrm>
          </p:grpSpPr>
          <p:sp>
            <p:nvSpPr>
              <p:cNvPr id="372" name="Freeform 371"/>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73" name="Freeform 372"/>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74" name="Freeform 373"/>
              <p:cNvSpPr/>
              <p:nvPr/>
            </p:nvSpPr>
            <p:spPr>
              <a:xfrm>
                <a:off x="2688582" y="529678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grpSp>
          <p:nvGrpSpPr>
            <p:cNvPr id="367" name="Group 366"/>
            <p:cNvGrpSpPr/>
            <p:nvPr/>
          </p:nvGrpSpPr>
          <p:grpSpPr>
            <a:xfrm rot="16200000">
              <a:off x="4374920" y="3122000"/>
              <a:ext cx="364483" cy="396581"/>
              <a:chOff x="2688582" y="5296780"/>
              <a:chExt cx="667265" cy="726025"/>
            </a:xfrm>
          </p:grpSpPr>
          <p:sp>
            <p:nvSpPr>
              <p:cNvPr id="369" name="Freeform 368"/>
              <p:cNvSpPr/>
              <p:nvPr/>
            </p:nvSpPr>
            <p:spPr>
              <a:xfrm>
                <a:off x="2688582" y="5891921"/>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70" name="Freeform 369"/>
              <p:cNvSpPr/>
              <p:nvPr/>
            </p:nvSpPr>
            <p:spPr>
              <a:xfrm>
                <a:off x="2688582" y="5582417"/>
                <a:ext cx="667264" cy="130884"/>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sp>
            <p:nvSpPr>
              <p:cNvPr id="371" name="Freeform 370"/>
              <p:cNvSpPr/>
              <p:nvPr/>
            </p:nvSpPr>
            <p:spPr>
              <a:xfrm>
                <a:off x="2688583" y="5296780"/>
                <a:ext cx="667264" cy="130883"/>
              </a:xfrm>
              <a:custGeom>
                <a:avLst/>
                <a:gdLst>
                  <a:gd name="connsiteX0" fmla="*/ 0 w 1079500"/>
                  <a:gd name="connsiteY0" fmla="*/ 337089 h 622839"/>
                  <a:gd name="connsiteX1" fmla="*/ 177800 w 1079500"/>
                  <a:gd name="connsiteY1" fmla="*/ 6889 h 622839"/>
                  <a:gd name="connsiteX2" fmla="*/ 336550 w 1079500"/>
                  <a:gd name="connsiteY2" fmla="*/ 610139 h 622839"/>
                  <a:gd name="connsiteX3" fmla="*/ 552450 w 1079500"/>
                  <a:gd name="connsiteY3" fmla="*/ 19589 h 622839"/>
                  <a:gd name="connsiteX4" fmla="*/ 685800 w 1079500"/>
                  <a:gd name="connsiteY4" fmla="*/ 622839 h 622839"/>
                  <a:gd name="connsiteX5" fmla="*/ 908050 w 1079500"/>
                  <a:gd name="connsiteY5" fmla="*/ 19589 h 622839"/>
                  <a:gd name="connsiteX6" fmla="*/ 1079500 w 1079500"/>
                  <a:gd name="connsiteY6" fmla="*/ 432339 h 6228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079500" h="622839">
                    <a:moveTo>
                      <a:pt x="0" y="337089"/>
                    </a:moveTo>
                    <a:cubicBezTo>
                      <a:pt x="60854" y="149235"/>
                      <a:pt x="121708" y="-38619"/>
                      <a:pt x="177800" y="6889"/>
                    </a:cubicBezTo>
                    <a:cubicBezTo>
                      <a:pt x="233892" y="52397"/>
                      <a:pt x="274108" y="608022"/>
                      <a:pt x="336550" y="610139"/>
                    </a:cubicBezTo>
                    <a:cubicBezTo>
                      <a:pt x="398992" y="612256"/>
                      <a:pt x="494242" y="17472"/>
                      <a:pt x="552450" y="19589"/>
                    </a:cubicBezTo>
                    <a:cubicBezTo>
                      <a:pt x="610658" y="21706"/>
                      <a:pt x="626533" y="622839"/>
                      <a:pt x="685800" y="622839"/>
                    </a:cubicBezTo>
                    <a:cubicBezTo>
                      <a:pt x="745067" y="622839"/>
                      <a:pt x="842433" y="51339"/>
                      <a:pt x="908050" y="19589"/>
                    </a:cubicBezTo>
                    <a:cubicBezTo>
                      <a:pt x="973667" y="-12161"/>
                      <a:pt x="1022350" y="356139"/>
                      <a:pt x="1079500" y="432339"/>
                    </a:cubicBezTo>
                  </a:path>
                </a:pathLst>
              </a:custGeom>
              <a:noFill/>
              <a:ln w="1905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defTabSz="1023938"/>
                <a:endParaRPr lang="en-US" sz="1600">
                  <a:solidFill>
                    <a:srgbClr val="FFFFFF"/>
                  </a:solidFill>
                </a:endParaRPr>
              </a:p>
            </p:txBody>
          </p:sp>
        </p:grpSp>
        <p:sp>
          <p:nvSpPr>
            <p:cNvPr id="368" name="Rounded Rectangle 367"/>
            <p:cNvSpPr/>
            <p:nvPr/>
          </p:nvSpPr>
          <p:spPr bwMode="auto">
            <a:xfrm>
              <a:off x="4271799" y="3243489"/>
              <a:ext cx="533298" cy="533298"/>
            </a:xfrm>
            <a:prstGeom prst="roundRect">
              <a:avLst/>
            </a:prstGeom>
            <a:solidFill>
              <a:schemeClr val="bg1">
                <a:lumMod val="65000"/>
              </a:schemeClr>
            </a:solidFill>
            <a:ln w="19050" cap="flat" cmpd="sng" algn="ctr">
              <a:noFill/>
              <a:prstDash val="solid"/>
              <a:round/>
              <a:headEnd type="none" w="med" len="med"/>
              <a:tailEnd type="none" w="med" len="med"/>
            </a:ln>
            <a:effectLst/>
          </p:spPr>
          <p:txBody>
            <a:bodyPr vert="horz" wrap="square" lIns="91440" tIns="45720" rIns="91440" bIns="45720" numCol="1" rtlCol="0" anchor="ctr" anchorCtr="0" compatLnSpc="1">
              <a:prstTxWarp prst="textNoShape">
                <a:avLst/>
              </a:prstTxWarp>
            </a:bodyPr>
            <a:lstStyle/>
            <a:p>
              <a:pPr algn="ctr" fontAlgn="base">
                <a:spcBef>
                  <a:spcPct val="0"/>
                </a:spcBef>
                <a:spcAft>
                  <a:spcPct val="0"/>
                </a:spcAft>
              </a:pPr>
              <a:endParaRPr lang="en-US" sz="2000" dirty="0">
                <a:solidFill>
                  <a:srgbClr val="000000"/>
                </a:solidFill>
              </a:endParaRPr>
            </a:p>
          </p:txBody>
        </p:sp>
      </p:grpSp>
      <p:sp>
        <p:nvSpPr>
          <p:cNvPr id="353" name="TextBox 352"/>
          <p:cNvSpPr txBox="1"/>
          <p:nvPr/>
        </p:nvSpPr>
        <p:spPr>
          <a:xfrm>
            <a:off x="2046087" y="19604918"/>
            <a:ext cx="420132" cy="307777"/>
          </a:xfrm>
          <a:prstGeom prst="rect">
            <a:avLst/>
          </a:prstGeom>
          <a:noFill/>
        </p:spPr>
        <p:txBody>
          <a:bodyPr wrap="none" rtlCol="0">
            <a:spAutoFit/>
          </a:bodyPr>
          <a:lstStyle/>
          <a:p>
            <a:pPr defTabSz="1023938"/>
            <a:r>
              <a:rPr lang="en-US" sz="1400" dirty="0">
                <a:solidFill>
                  <a:srgbClr val="000000"/>
                </a:solidFill>
              </a:rPr>
              <a:t>6 Å</a:t>
            </a:r>
          </a:p>
        </p:txBody>
      </p:sp>
      <p:sp>
        <p:nvSpPr>
          <p:cNvPr id="354" name="TextBox 353"/>
          <p:cNvSpPr txBox="1"/>
          <p:nvPr/>
        </p:nvSpPr>
        <p:spPr>
          <a:xfrm>
            <a:off x="1838804" y="21811608"/>
            <a:ext cx="420132" cy="307777"/>
          </a:xfrm>
          <a:prstGeom prst="rect">
            <a:avLst/>
          </a:prstGeom>
          <a:noFill/>
        </p:spPr>
        <p:txBody>
          <a:bodyPr wrap="none" rtlCol="0">
            <a:spAutoFit/>
          </a:bodyPr>
          <a:lstStyle/>
          <a:p>
            <a:pPr defTabSz="1023938"/>
            <a:r>
              <a:rPr lang="en-US" sz="1400" dirty="0">
                <a:solidFill>
                  <a:srgbClr val="000000"/>
                </a:solidFill>
              </a:rPr>
              <a:t>3 Å</a:t>
            </a:r>
          </a:p>
        </p:txBody>
      </p:sp>
      <p:sp>
        <p:nvSpPr>
          <p:cNvPr id="355" name="TextBox 354"/>
          <p:cNvSpPr txBox="1"/>
          <p:nvPr/>
        </p:nvSpPr>
        <p:spPr>
          <a:xfrm>
            <a:off x="1201033" y="17847536"/>
            <a:ext cx="939681" cy="400110"/>
          </a:xfrm>
          <a:prstGeom prst="rect">
            <a:avLst/>
          </a:prstGeom>
          <a:noFill/>
        </p:spPr>
        <p:txBody>
          <a:bodyPr wrap="none" rtlCol="0">
            <a:spAutoFit/>
          </a:bodyPr>
          <a:lstStyle/>
          <a:p>
            <a:pPr defTabSz="1023938"/>
            <a:r>
              <a:rPr lang="en-US" sz="2000" dirty="0">
                <a:solidFill>
                  <a:srgbClr val="000000"/>
                </a:solidFill>
              </a:rPr>
              <a:t>Oleate</a:t>
            </a:r>
          </a:p>
        </p:txBody>
      </p:sp>
      <p:sp>
        <p:nvSpPr>
          <p:cNvPr id="356" name="TextBox 355"/>
          <p:cNvSpPr txBox="1"/>
          <p:nvPr/>
        </p:nvSpPr>
        <p:spPr>
          <a:xfrm>
            <a:off x="1302321" y="20521660"/>
            <a:ext cx="1582484" cy="400110"/>
          </a:xfrm>
          <a:prstGeom prst="rect">
            <a:avLst/>
          </a:prstGeom>
          <a:noFill/>
        </p:spPr>
        <p:txBody>
          <a:bodyPr wrap="none" rtlCol="0">
            <a:spAutoFit/>
          </a:bodyPr>
          <a:lstStyle/>
          <a:p>
            <a:pPr defTabSz="1023938"/>
            <a:r>
              <a:rPr lang="en-US" sz="2000" dirty="0">
                <a:solidFill>
                  <a:srgbClr val="000000"/>
                </a:solidFill>
              </a:rPr>
              <a:t>Thiocyanate</a:t>
            </a:r>
          </a:p>
        </p:txBody>
      </p:sp>
      <p:cxnSp>
        <p:nvCxnSpPr>
          <p:cNvPr id="357" name="Straight Connector 356"/>
          <p:cNvCxnSpPr/>
          <p:nvPr/>
        </p:nvCxnSpPr>
        <p:spPr bwMode="auto">
          <a:xfrm>
            <a:off x="2228064" y="20519643"/>
            <a:ext cx="10376225" cy="0"/>
          </a:xfrm>
          <a:prstGeom prst="line">
            <a:avLst/>
          </a:prstGeom>
          <a:solidFill>
            <a:srgbClr val="990000"/>
          </a:solidFill>
          <a:ln w="38100" cap="flat" cmpd="sng" algn="ctr">
            <a:solidFill>
              <a:schemeClr val="tx1"/>
            </a:solidFill>
            <a:prstDash val="solid"/>
            <a:round/>
            <a:headEnd type="none" w="med" len="med"/>
            <a:tailEnd type="none" w="med" len="med"/>
          </a:ln>
          <a:effectLst/>
        </p:spPr>
      </p:cxnSp>
      <p:cxnSp>
        <p:nvCxnSpPr>
          <p:cNvPr id="358" name="Straight Arrow Connector 357"/>
          <p:cNvCxnSpPr/>
          <p:nvPr/>
        </p:nvCxnSpPr>
        <p:spPr bwMode="auto">
          <a:xfrm>
            <a:off x="2021992" y="19408872"/>
            <a:ext cx="446260" cy="8194"/>
          </a:xfrm>
          <a:prstGeom prst="straightConnector1">
            <a:avLst/>
          </a:prstGeom>
          <a:solidFill>
            <a:srgbClr val="990000"/>
          </a:solidFill>
          <a:ln w="12700" cap="flat" cmpd="sng" algn="ctr">
            <a:solidFill>
              <a:srgbClr val="FF0000"/>
            </a:solidFill>
            <a:prstDash val="solid"/>
            <a:round/>
            <a:headEnd type="triangle"/>
            <a:tailEnd type="triangle"/>
          </a:ln>
          <a:effectLst/>
        </p:spPr>
      </p:cxnSp>
      <p:cxnSp>
        <p:nvCxnSpPr>
          <p:cNvPr id="359" name="Straight Arrow Connector 358"/>
          <p:cNvCxnSpPr/>
          <p:nvPr/>
        </p:nvCxnSpPr>
        <p:spPr bwMode="auto">
          <a:xfrm>
            <a:off x="1898096" y="21758427"/>
            <a:ext cx="268748" cy="0"/>
          </a:xfrm>
          <a:prstGeom prst="straightConnector1">
            <a:avLst/>
          </a:prstGeom>
          <a:solidFill>
            <a:srgbClr val="990000"/>
          </a:solidFill>
          <a:ln w="12700" cap="flat" cmpd="sng" algn="ctr">
            <a:solidFill>
              <a:srgbClr val="FF0000"/>
            </a:solidFill>
            <a:prstDash val="solid"/>
            <a:round/>
            <a:headEnd type="triangle"/>
            <a:tailEnd type="triangle"/>
          </a:ln>
          <a:effectLst/>
        </p:spPr>
      </p:cxnSp>
      <p:sp>
        <p:nvSpPr>
          <p:cNvPr id="360" name="TextBox 359"/>
          <p:cNvSpPr txBox="1"/>
          <p:nvPr/>
        </p:nvSpPr>
        <p:spPr>
          <a:xfrm>
            <a:off x="2909726" y="18262423"/>
            <a:ext cx="511128" cy="307777"/>
          </a:xfrm>
          <a:prstGeom prst="rect">
            <a:avLst/>
          </a:prstGeom>
          <a:noFill/>
        </p:spPr>
        <p:txBody>
          <a:bodyPr wrap="none" rtlCol="0">
            <a:spAutoFit/>
          </a:bodyPr>
          <a:lstStyle/>
          <a:p>
            <a:pPr defTabSz="1023938"/>
            <a:r>
              <a:rPr lang="en-US" sz="1400" dirty="0">
                <a:solidFill>
                  <a:srgbClr val="000000"/>
                </a:solidFill>
              </a:rPr>
              <a:t>20 Å</a:t>
            </a:r>
          </a:p>
        </p:txBody>
      </p:sp>
      <p:cxnSp>
        <p:nvCxnSpPr>
          <p:cNvPr id="361" name="Straight Arrow Connector 360"/>
          <p:cNvCxnSpPr/>
          <p:nvPr/>
        </p:nvCxnSpPr>
        <p:spPr bwMode="auto">
          <a:xfrm>
            <a:off x="2436923" y="18225898"/>
            <a:ext cx="1467703" cy="0"/>
          </a:xfrm>
          <a:prstGeom prst="straightConnector1">
            <a:avLst/>
          </a:prstGeom>
          <a:solidFill>
            <a:srgbClr val="990000"/>
          </a:solidFill>
          <a:ln w="12700" cap="flat" cmpd="sng" algn="ctr">
            <a:solidFill>
              <a:srgbClr val="FF0000"/>
            </a:solidFill>
            <a:prstDash val="solid"/>
            <a:round/>
            <a:headEnd type="triangle"/>
            <a:tailEnd type="triangle"/>
          </a:ln>
          <a:effectLst/>
        </p:spPr>
      </p:cxnSp>
      <p:sp>
        <p:nvSpPr>
          <p:cNvPr id="362" name="TextBox 361"/>
          <p:cNvSpPr txBox="1"/>
          <p:nvPr/>
        </p:nvSpPr>
        <p:spPr>
          <a:xfrm>
            <a:off x="3067194" y="21052818"/>
            <a:ext cx="556563" cy="307777"/>
          </a:xfrm>
          <a:prstGeom prst="rect">
            <a:avLst/>
          </a:prstGeom>
          <a:noFill/>
        </p:spPr>
        <p:txBody>
          <a:bodyPr wrap="none" rtlCol="0">
            <a:spAutoFit/>
          </a:bodyPr>
          <a:lstStyle/>
          <a:p>
            <a:pPr defTabSz="1023938"/>
            <a:r>
              <a:rPr lang="en-US" sz="1400" dirty="0">
                <a:solidFill>
                  <a:srgbClr val="000000"/>
                </a:solidFill>
              </a:rPr>
              <a:t>2.8 Å</a:t>
            </a:r>
          </a:p>
        </p:txBody>
      </p:sp>
      <p:cxnSp>
        <p:nvCxnSpPr>
          <p:cNvPr id="363" name="Straight Arrow Connector 362"/>
          <p:cNvCxnSpPr/>
          <p:nvPr/>
        </p:nvCxnSpPr>
        <p:spPr bwMode="auto">
          <a:xfrm>
            <a:off x="3108550" y="20856729"/>
            <a:ext cx="637075" cy="369739"/>
          </a:xfrm>
          <a:prstGeom prst="straightConnector1">
            <a:avLst/>
          </a:prstGeom>
          <a:solidFill>
            <a:srgbClr val="990000"/>
          </a:solidFill>
          <a:ln w="12700" cap="flat" cmpd="sng" algn="ctr">
            <a:solidFill>
              <a:srgbClr val="FF0000"/>
            </a:solidFill>
            <a:prstDash val="solid"/>
            <a:round/>
            <a:headEnd type="triangle"/>
            <a:tailEnd type="triangle"/>
          </a:ln>
          <a:effectLst/>
        </p:spPr>
      </p:cxnSp>
      <p:sp>
        <p:nvSpPr>
          <p:cNvPr id="12" name="TextBox 11"/>
          <p:cNvSpPr txBox="1"/>
          <p:nvPr/>
        </p:nvSpPr>
        <p:spPr>
          <a:xfrm>
            <a:off x="873028" y="23919827"/>
            <a:ext cx="12027284" cy="2400657"/>
          </a:xfrm>
          <a:prstGeom prst="rect">
            <a:avLst/>
          </a:prstGeom>
          <a:noFill/>
        </p:spPr>
        <p:txBody>
          <a:bodyPr wrap="square" rtlCol="0">
            <a:spAutoFit/>
          </a:bodyPr>
          <a:lstStyle/>
          <a:p>
            <a:r>
              <a:rPr lang="en-US" sz="1000" dirty="0" smtClean="0"/>
              <a:t> </a:t>
            </a:r>
            <a:r>
              <a:rPr lang="en-US" sz="2000" dirty="0" err="1"/>
              <a:t>PbS</a:t>
            </a:r>
            <a:r>
              <a:rPr lang="en-US" sz="2000" dirty="0"/>
              <a:t> nanoparticles undergo quantum confinement in the </a:t>
            </a:r>
            <a:r>
              <a:rPr lang="en-US" sz="2000" dirty="0" smtClean="0"/>
              <a:t>infrared </a:t>
            </a:r>
            <a:r>
              <a:rPr lang="en-US" sz="2000" dirty="0"/>
              <a:t>at small size-scales, which make them candidates for </a:t>
            </a:r>
            <a:r>
              <a:rPr lang="en-US" sz="2000" dirty="0" smtClean="0"/>
              <a:t>infrared </a:t>
            </a:r>
            <a:r>
              <a:rPr lang="en-US" sz="2000" dirty="0"/>
              <a:t>LEDs and </a:t>
            </a:r>
            <a:r>
              <a:rPr lang="en-US" sz="2000" dirty="0" smtClean="0"/>
              <a:t>photo-detectors</a:t>
            </a:r>
            <a:r>
              <a:rPr lang="en-US" sz="2000" dirty="0"/>
              <a:t>. Transport within nanoparticle films occurs </a:t>
            </a:r>
            <a:r>
              <a:rPr lang="en-US" sz="2000" dirty="0" smtClean="0"/>
              <a:t>electron hoping </a:t>
            </a:r>
            <a:r>
              <a:rPr lang="en-US" sz="2000" dirty="0"/>
              <a:t>between neighboring nanoparticles. Conduction </a:t>
            </a:r>
            <a:r>
              <a:rPr lang="en-US" sz="2000" dirty="0" smtClean="0"/>
              <a:t>can be tailored by reducing particle to particle distance. One way to achieve this is by ligand substitution, wherein the native Oleate </a:t>
            </a:r>
            <a:r>
              <a:rPr lang="en-US" sz="2000" dirty="0"/>
              <a:t>ligands are replaced with shorted Thiocyanate ligands reducing the gap space by 3 Angstroms and </a:t>
            </a:r>
            <a:r>
              <a:rPr lang="en-US" sz="2000" dirty="0" smtClean="0"/>
              <a:t>increasing </a:t>
            </a:r>
            <a:r>
              <a:rPr lang="en-US" sz="2000" dirty="0"/>
              <a:t>hoping rate by several orders of magnitude. However, this process degrades the film which can be seen in SEM from crack formation and in GISAXS by the reduction of 2</a:t>
            </a:r>
            <a:r>
              <a:rPr lang="en-US" sz="2000" baseline="30000" dirty="0"/>
              <a:t>nd</a:t>
            </a:r>
            <a:r>
              <a:rPr lang="en-US" sz="2000" dirty="0"/>
              <a:t> and 3</a:t>
            </a:r>
            <a:r>
              <a:rPr lang="en-US" sz="2000" baseline="30000" dirty="0"/>
              <a:t>rd</a:t>
            </a:r>
            <a:r>
              <a:rPr lang="en-US" sz="2000" dirty="0"/>
              <a:t> order peak intensity. The result is that the film is none conductive over long </a:t>
            </a:r>
            <a:r>
              <a:rPr lang="en-US" sz="2000" dirty="0" smtClean="0"/>
              <a:t>length scales</a:t>
            </a:r>
            <a:r>
              <a:rPr lang="en-US" sz="2000" dirty="0"/>
              <a:t>.</a:t>
            </a:r>
          </a:p>
          <a:p>
            <a:endParaRPr lang="en-US" sz="900" dirty="0"/>
          </a:p>
        </p:txBody>
      </p:sp>
      <p:grpSp>
        <p:nvGrpSpPr>
          <p:cNvPr id="21" name="Group 20"/>
          <p:cNvGrpSpPr/>
          <p:nvPr/>
        </p:nvGrpSpPr>
        <p:grpSpPr>
          <a:xfrm>
            <a:off x="9987792" y="31293275"/>
            <a:ext cx="4586525" cy="3153095"/>
            <a:chOff x="10236692" y="31544564"/>
            <a:chExt cx="4329823" cy="2945875"/>
          </a:xfrm>
        </p:grpSpPr>
        <p:pic>
          <p:nvPicPr>
            <p:cNvPr id="238" name="Picture 237" descr="crystallization_temp_IGO_pld.png"/>
            <p:cNvPicPr>
              <a:picLocks noChangeAspect="1"/>
            </p:cNvPicPr>
            <p:nvPr/>
          </p:nvPicPr>
          <p:blipFill>
            <a:blip r:embed="rId39">
              <a:extLst>
                <a:ext uri="{28A0092B-C50C-407E-A947-70E740481C1C}">
                  <a14:useLocalDpi xmlns:a14="http://schemas.microsoft.com/office/drawing/2010/main" val="0"/>
                </a:ext>
              </a:extLst>
            </a:blip>
            <a:stretch>
              <a:fillRect/>
            </a:stretch>
          </p:blipFill>
          <p:spPr>
            <a:xfrm>
              <a:off x="10236692" y="31544564"/>
              <a:ext cx="4329823" cy="2945875"/>
            </a:xfrm>
            <a:prstGeom prst="rect">
              <a:avLst/>
            </a:prstGeom>
          </p:spPr>
        </p:pic>
        <p:cxnSp>
          <p:nvCxnSpPr>
            <p:cNvPr id="14" name="Straight Connector 13"/>
            <p:cNvCxnSpPr/>
            <p:nvPr/>
          </p:nvCxnSpPr>
          <p:spPr>
            <a:xfrm>
              <a:off x="11030226" y="33903978"/>
              <a:ext cx="3418208" cy="0"/>
            </a:xfrm>
            <a:prstGeom prst="line">
              <a:avLst/>
            </a:prstGeom>
            <a:ln w="12700">
              <a:solidFill>
                <a:schemeClr val="tx1"/>
              </a:solidFill>
            </a:ln>
            <a:effectLst/>
          </p:spPr>
          <p:style>
            <a:lnRef idx="2">
              <a:schemeClr val="accent1"/>
            </a:lnRef>
            <a:fillRef idx="0">
              <a:schemeClr val="accent1"/>
            </a:fillRef>
            <a:effectRef idx="1">
              <a:schemeClr val="accent1"/>
            </a:effectRef>
            <a:fontRef idx="minor">
              <a:schemeClr val="tx1"/>
            </a:fontRef>
          </p:style>
        </p:cxnSp>
      </p:grpSp>
      <p:sp>
        <p:nvSpPr>
          <p:cNvPr id="296" name="TextBox 295"/>
          <p:cNvSpPr txBox="1"/>
          <p:nvPr/>
        </p:nvSpPr>
        <p:spPr>
          <a:xfrm>
            <a:off x="799274" y="27502744"/>
            <a:ext cx="8992401" cy="646331"/>
          </a:xfrm>
          <a:prstGeom prst="rect">
            <a:avLst/>
          </a:prstGeom>
          <a:noFill/>
        </p:spPr>
        <p:txBody>
          <a:bodyPr wrap="square" rtlCol="0">
            <a:spAutoFit/>
          </a:bodyPr>
          <a:lstStyle/>
          <a:p>
            <a:r>
              <a:rPr lang="en-US" sz="3600" dirty="0" smtClean="0"/>
              <a:t>Self-Assembled Nano-Dielectrics (SAND)</a:t>
            </a:r>
            <a:endParaRPr lang="en-US" sz="3600" dirty="0"/>
          </a:p>
        </p:txBody>
      </p:sp>
      <p:graphicFrame>
        <p:nvGraphicFramePr>
          <p:cNvPr id="328" name="对象 2"/>
          <p:cNvGraphicFramePr>
            <a:graphicFrameLocks noChangeAspect="1"/>
          </p:cNvGraphicFramePr>
          <p:nvPr>
            <p:extLst>
              <p:ext uri="{D42A27DB-BD31-4B8C-83A1-F6EECF244321}">
                <p14:modId xmlns:p14="http://schemas.microsoft.com/office/powerpoint/2010/main" val="2175349204"/>
              </p:ext>
            </p:extLst>
          </p:nvPr>
        </p:nvGraphicFramePr>
        <p:xfrm>
          <a:off x="993742" y="28195181"/>
          <a:ext cx="2562395" cy="656481"/>
        </p:xfrm>
        <a:graphic>
          <a:graphicData uri="http://schemas.openxmlformats.org/presentationml/2006/ole">
            <mc:AlternateContent xmlns:mc="http://schemas.openxmlformats.org/markup-compatibility/2006">
              <mc:Choice xmlns:v="urn:schemas-microsoft-com:vml" Requires="v">
                <p:oleObj spid="_x0000_s1213" name="Equation" r:id="rId40" imgW="1526760" imgH="383760" progId="Equation.3">
                  <p:embed/>
                </p:oleObj>
              </mc:Choice>
              <mc:Fallback>
                <p:oleObj name="Equation" r:id="rId40" imgW="1526760" imgH="383760" progId="Equation.3">
                  <p:embed/>
                  <p:pic>
                    <p:nvPicPr>
                      <p:cNvPr id="0" name="Picture 172"/>
                      <p:cNvPicPr>
                        <a:picLocks noChangeAspect="1" noChangeArrowheads="1"/>
                      </p:cNvPicPr>
                      <p:nvPr/>
                    </p:nvPicPr>
                    <p:blipFill>
                      <a:blip r:embed="rId41">
                        <a:extLst>
                          <a:ext uri="{28A0092B-C50C-407E-A947-70E740481C1C}">
                            <a14:useLocalDpi xmlns:a14="http://schemas.microsoft.com/office/drawing/2010/main" val="0"/>
                          </a:ext>
                        </a:extLst>
                      </a:blip>
                      <a:srcRect/>
                      <a:stretch>
                        <a:fillRect/>
                      </a:stretch>
                    </p:blipFill>
                    <p:spPr bwMode="auto">
                      <a:xfrm>
                        <a:off x="993742" y="28195181"/>
                        <a:ext cx="2562395" cy="656481"/>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329" name="TextBox 328"/>
          <p:cNvSpPr txBox="1"/>
          <p:nvPr/>
        </p:nvSpPr>
        <p:spPr>
          <a:xfrm>
            <a:off x="649727" y="28951029"/>
            <a:ext cx="4670595" cy="1015663"/>
          </a:xfrm>
          <a:prstGeom prst="rect">
            <a:avLst/>
          </a:prstGeom>
          <a:noFill/>
        </p:spPr>
        <p:txBody>
          <a:bodyPr wrap="square" rtlCol="0">
            <a:spAutoFit/>
          </a:bodyPr>
          <a:lstStyle/>
          <a:p>
            <a:pPr algn="ctr"/>
            <a:r>
              <a:rPr lang="en-US" sz="2000" dirty="0" smtClean="0"/>
              <a:t>Ultra thin </a:t>
            </a:r>
            <a:r>
              <a:rPr lang="en-US" sz="2000" dirty="0"/>
              <a:t>h</a:t>
            </a:r>
            <a:r>
              <a:rPr lang="en-US" sz="2000" dirty="0" smtClean="0"/>
              <a:t>igh-</a:t>
            </a:r>
            <a:r>
              <a:rPr lang="en-US" sz="2000" i="1" dirty="0" smtClean="0"/>
              <a:t>k</a:t>
            </a:r>
            <a:r>
              <a:rPr lang="en-US" sz="2000" dirty="0" smtClean="0"/>
              <a:t> dielectric materials needed for low mobility </a:t>
            </a:r>
            <a:r>
              <a:rPr lang="en-US" altLang="zh-CN" sz="2000" dirty="0" smtClean="0"/>
              <a:t>organic</a:t>
            </a:r>
            <a:r>
              <a:rPr lang="zh-CN" altLang="en-US" sz="2000" dirty="0" smtClean="0"/>
              <a:t> </a:t>
            </a:r>
            <a:r>
              <a:rPr lang="en-US" sz="2000" dirty="0" smtClean="0"/>
              <a:t>semiconductor.</a:t>
            </a:r>
            <a:endParaRPr lang="en-US" sz="2000" i="1" dirty="0"/>
          </a:p>
        </p:txBody>
      </p:sp>
      <p:graphicFrame>
        <p:nvGraphicFramePr>
          <p:cNvPr id="330" name="对象 21"/>
          <p:cNvGraphicFramePr>
            <a:graphicFrameLocks noChangeAspect="1"/>
          </p:cNvGraphicFramePr>
          <p:nvPr>
            <p:extLst>
              <p:ext uri="{D42A27DB-BD31-4B8C-83A1-F6EECF244321}">
                <p14:modId xmlns:p14="http://schemas.microsoft.com/office/powerpoint/2010/main" val="661178730"/>
              </p:ext>
            </p:extLst>
          </p:nvPr>
        </p:nvGraphicFramePr>
        <p:xfrm>
          <a:off x="3841837" y="28184469"/>
          <a:ext cx="1141379" cy="655190"/>
        </p:xfrm>
        <a:graphic>
          <a:graphicData uri="http://schemas.openxmlformats.org/presentationml/2006/ole">
            <mc:AlternateContent xmlns:mc="http://schemas.openxmlformats.org/markup-compatibility/2006">
              <mc:Choice xmlns:v="urn:schemas-microsoft-com:vml" Requires="v">
                <p:oleObj spid="_x0000_s1214" name="Equation" r:id="rId42" imgW="676440" imgH="383760" progId="">
                  <p:embed/>
                </p:oleObj>
              </mc:Choice>
              <mc:Fallback>
                <p:oleObj name="Equation" r:id="rId42" imgW="676440" imgH="383760" progId="">
                  <p:embed/>
                  <p:pic>
                    <p:nvPicPr>
                      <p:cNvPr id="0" name="Picture 173"/>
                      <p:cNvPicPr>
                        <a:picLocks noChangeAspect="1" noChangeArrowheads="1"/>
                      </p:cNvPicPr>
                      <p:nvPr/>
                    </p:nvPicPr>
                    <p:blipFill>
                      <a:blip r:embed="rId43">
                        <a:extLst>
                          <a:ext uri="{28A0092B-C50C-407E-A947-70E740481C1C}">
                            <a14:useLocalDpi xmlns:a14="http://schemas.microsoft.com/office/drawing/2010/main" val="0"/>
                          </a:ext>
                        </a:extLst>
                      </a:blip>
                      <a:srcRect/>
                      <a:stretch>
                        <a:fillRect/>
                      </a:stretch>
                    </p:blipFill>
                    <p:spPr bwMode="auto">
                      <a:xfrm>
                        <a:off x="3841837" y="28184469"/>
                        <a:ext cx="1141379" cy="65519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pSp>
        <p:nvGrpSpPr>
          <p:cNvPr id="331" name="Group 330"/>
          <p:cNvGrpSpPr>
            <a:grpSpLocks noChangeAspect="1"/>
          </p:cNvGrpSpPr>
          <p:nvPr/>
        </p:nvGrpSpPr>
        <p:grpSpPr>
          <a:xfrm>
            <a:off x="5544860" y="28380346"/>
            <a:ext cx="2859713" cy="3172692"/>
            <a:chOff x="30616167" y="16660469"/>
            <a:chExt cx="3012003" cy="2982600"/>
          </a:xfrm>
        </p:grpSpPr>
        <p:pic>
          <p:nvPicPr>
            <p:cNvPr id="332" name="Picture 331"/>
            <p:cNvPicPr>
              <a:picLocks noChangeAspect="1"/>
            </p:cNvPicPr>
            <p:nvPr/>
          </p:nvPicPr>
          <p:blipFill rotWithShape="1">
            <a:blip r:embed="rId44" cstate="print">
              <a:extLst>
                <a:ext uri="{28A0092B-C50C-407E-A947-70E740481C1C}">
                  <a14:useLocalDpi xmlns:a14="http://schemas.microsoft.com/office/drawing/2010/main" val="0"/>
                </a:ext>
              </a:extLst>
            </a:blip>
            <a:srcRect l="62693" t="7745" b="4241"/>
            <a:stretch/>
          </p:blipFill>
          <p:spPr bwMode="auto">
            <a:xfrm>
              <a:off x="30616167" y="16660469"/>
              <a:ext cx="1875700" cy="2667294"/>
            </a:xfrm>
            <a:prstGeom prst="rect">
              <a:avLst/>
            </a:prstGeom>
            <a:noFill/>
            <a:ln>
              <a:noFill/>
            </a:ln>
          </p:spPr>
        </p:pic>
        <p:graphicFrame>
          <p:nvGraphicFramePr>
            <p:cNvPr id="333" name="Object 332"/>
            <p:cNvGraphicFramePr>
              <a:graphicFrameLocks noChangeAspect="1"/>
            </p:cNvGraphicFramePr>
            <p:nvPr>
              <p:extLst>
                <p:ext uri="{D42A27DB-BD31-4B8C-83A1-F6EECF244321}">
                  <p14:modId xmlns:p14="http://schemas.microsoft.com/office/powerpoint/2010/main" val="3853515816"/>
                </p:ext>
              </p:extLst>
            </p:nvPr>
          </p:nvGraphicFramePr>
          <p:xfrm>
            <a:off x="32672536" y="16676021"/>
            <a:ext cx="899398" cy="2693115"/>
          </p:xfrm>
          <a:graphic>
            <a:graphicData uri="http://schemas.openxmlformats.org/presentationml/2006/ole">
              <mc:AlternateContent xmlns:mc="http://schemas.openxmlformats.org/markup-compatibility/2006">
                <mc:Choice xmlns:v="urn:schemas-microsoft-com:vml" Requires="v">
                  <p:oleObj spid="_x0000_s1215" name="CS ChemDraw Drawing" r:id="rId45" imgW="955263" imgH="2860087" progId="">
                    <p:embed/>
                  </p:oleObj>
                </mc:Choice>
                <mc:Fallback>
                  <p:oleObj name="CS ChemDraw Drawing" r:id="rId45" imgW="955263" imgH="2860087" progId="">
                    <p:embed/>
                    <p:pic>
                      <p:nvPicPr>
                        <p:cNvPr id="0" name="Picture 174"/>
                        <p:cNvPicPr>
                          <a:picLocks noChangeAspect="1" noChangeArrowheads="1"/>
                        </p:cNvPicPr>
                        <p:nvPr/>
                      </p:nvPicPr>
                      <p:blipFill>
                        <a:blip r:embed="rId46">
                          <a:extLst>
                            <a:ext uri="{28A0092B-C50C-407E-A947-70E740481C1C}">
                              <a14:useLocalDpi xmlns:a14="http://schemas.microsoft.com/office/drawing/2010/main" val="0"/>
                            </a:ext>
                          </a:extLst>
                        </a:blip>
                        <a:srcRect/>
                        <a:stretch>
                          <a:fillRect/>
                        </a:stretch>
                      </p:blipFill>
                      <p:spPr bwMode="auto">
                        <a:xfrm>
                          <a:off x="32672536" y="16676021"/>
                          <a:ext cx="899398" cy="269311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cxnSp>
          <p:nvCxnSpPr>
            <p:cNvPr id="334" name="Straight Arrow Connector 333"/>
            <p:cNvCxnSpPr/>
            <p:nvPr/>
          </p:nvCxnSpPr>
          <p:spPr>
            <a:xfrm flipV="1">
              <a:off x="33628170" y="16907083"/>
              <a:ext cx="0" cy="1463428"/>
            </a:xfrm>
            <a:prstGeom prst="straightConnector1">
              <a:avLst/>
            </a:prstGeom>
            <a:ln w="38100">
              <a:solidFill>
                <a:schemeClr val="tx1"/>
              </a:solidFill>
              <a:tailEnd type="triangle"/>
            </a:ln>
          </p:spPr>
          <p:style>
            <a:lnRef idx="1">
              <a:schemeClr val="accent1"/>
            </a:lnRef>
            <a:fillRef idx="0">
              <a:schemeClr val="accent1"/>
            </a:fillRef>
            <a:effectRef idx="0">
              <a:schemeClr val="accent1"/>
            </a:effectRef>
            <a:fontRef idx="minor">
              <a:schemeClr val="tx1"/>
            </a:fontRef>
          </p:style>
        </p:cxnSp>
        <p:sp>
          <p:nvSpPr>
            <p:cNvPr id="335" name="Oval 334"/>
            <p:cNvSpPr/>
            <p:nvPr/>
          </p:nvSpPr>
          <p:spPr>
            <a:xfrm>
              <a:off x="30986459" y="19430800"/>
              <a:ext cx="156675" cy="162603"/>
            </a:xfrm>
            <a:prstGeom prst="ellipse">
              <a:avLst/>
            </a:prstGeom>
            <a:ln/>
            <a:effectLst>
              <a:glow rad="101600">
                <a:schemeClr val="accent6">
                  <a:satMod val="175000"/>
                  <a:alpha val="40000"/>
                </a:schemeClr>
              </a:glow>
              <a:innerShdw blurRad="63500" dist="50800" dir="2700000">
                <a:prstClr val="black">
                  <a:alpha val="50000"/>
                </a:prstClr>
              </a:innerShdw>
            </a:effectLst>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en-US" dirty="0"/>
            </a:p>
          </p:txBody>
        </p:sp>
        <p:sp>
          <p:nvSpPr>
            <p:cNvPr id="336" name="TextBox 335"/>
            <p:cNvSpPr txBox="1"/>
            <p:nvPr/>
          </p:nvSpPr>
          <p:spPr>
            <a:xfrm>
              <a:off x="31296700" y="19238064"/>
              <a:ext cx="752886" cy="405005"/>
            </a:xfrm>
            <a:prstGeom prst="rect">
              <a:avLst/>
            </a:prstGeom>
            <a:noFill/>
          </p:spPr>
          <p:txBody>
            <a:bodyPr wrap="none" rtlCol="0">
              <a:spAutoFit/>
            </a:bodyPr>
            <a:lstStyle/>
            <a:p>
              <a:r>
                <a:rPr lang="en-US" sz="1600" dirty="0" smtClean="0">
                  <a:latin typeface="Arial" panose="020B0604020202020204" pitchFamily="34" charset="0"/>
                  <a:cs typeface="Arial" panose="020B0604020202020204" pitchFamily="34" charset="0"/>
                </a:rPr>
                <a:t>= Br </a:t>
              </a:r>
              <a:r>
                <a:rPr lang="en-US" sz="2800" baseline="30000" dirty="0" smtClean="0">
                  <a:latin typeface="Arial" panose="020B0604020202020204" pitchFamily="34" charset="0"/>
                  <a:cs typeface="Arial" panose="020B0604020202020204" pitchFamily="34" charset="0"/>
                </a:rPr>
                <a:t>-</a:t>
              </a:r>
              <a:endParaRPr lang="en-US" sz="1600" baseline="30000" dirty="0">
                <a:latin typeface="Arial" panose="020B0604020202020204" pitchFamily="34" charset="0"/>
                <a:cs typeface="Arial" panose="020B0604020202020204" pitchFamily="34" charset="0"/>
              </a:endParaRPr>
            </a:p>
          </p:txBody>
        </p:sp>
      </p:grpSp>
      <p:pic>
        <p:nvPicPr>
          <p:cNvPr id="337" name="Picture 336"/>
          <p:cNvPicPr>
            <a:picLocks noChangeAspect="1"/>
          </p:cNvPicPr>
          <p:nvPr/>
        </p:nvPicPr>
        <p:blipFill>
          <a:blip r:embed="rId47"/>
          <a:stretch>
            <a:fillRect/>
          </a:stretch>
        </p:blipFill>
        <p:spPr>
          <a:xfrm>
            <a:off x="5428283" y="31531927"/>
            <a:ext cx="3906369" cy="4203682"/>
          </a:xfrm>
          <a:prstGeom prst="rect">
            <a:avLst/>
          </a:prstGeom>
        </p:spPr>
      </p:pic>
      <p:pic>
        <p:nvPicPr>
          <p:cNvPr id="338" name="Picture 337" descr="NY_Zr_Br_hf"/>
          <p:cNvPicPr>
            <a:picLocks noChangeAspect="1"/>
          </p:cNvPicPr>
          <p:nvPr/>
        </p:nvPicPr>
        <p:blipFill>
          <a:blip r:embed="rId48">
            <a:extLst>
              <a:ext uri="{28A0092B-C50C-407E-A947-70E740481C1C}">
                <a14:useLocalDpi xmlns:a14="http://schemas.microsoft.com/office/drawing/2010/main" val="0"/>
              </a:ext>
            </a:extLst>
          </a:blip>
          <a:stretch>
            <a:fillRect/>
          </a:stretch>
        </p:blipFill>
        <p:spPr>
          <a:xfrm>
            <a:off x="737983" y="32221185"/>
            <a:ext cx="4170714" cy="4886464"/>
          </a:xfrm>
          <a:prstGeom prst="rect">
            <a:avLst/>
          </a:prstGeom>
        </p:spPr>
      </p:pic>
      <p:sp>
        <p:nvSpPr>
          <p:cNvPr id="339" name="TextBox 338"/>
          <p:cNvSpPr txBox="1"/>
          <p:nvPr/>
        </p:nvSpPr>
        <p:spPr>
          <a:xfrm>
            <a:off x="799274" y="30108390"/>
            <a:ext cx="4745586" cy="1631216"/>
          </a:xfrm>
          <a:prstGeom prst="rect">
            <a:avLst/>
          </a:prstGeom>
          <a:noFill/>
        </p:spPr>
        <p:txBody>
          <a:bodyPr wrap="square" rtlCol="0">
            <a:spAutoFit/>
          </a:bodyPr>
          <a:lstStyle/>
          <a:p>
            <a:pPr marL="342900" indent="-342900">
              <a:buFont typeface="Arial"/>
              <a:buChar char="•"/>
            </a:pPr>
            <a:r>
              <a:rPr lang="en-US" altLang="zh-CN" sz="2000" dirty="0" smtClean="0"/>
              <a:t>Alternating </a:t>
            </a:r>
            <a:r>
              <a:rPr lang="en-US" altLang="zh-CN" sz="2000" dirty="0"/>
              <a:t>inorganic/</a:t>
            </a:r>
            <a:r>
              <a:rPr lang="en-US" altLang="zh-CN" sz="2000" dirty="0" smtClean="0"/>
              <a:t>organic</a:t>
            </a:r>
            <a:r>
              <a:rPr lang="zh-CN" altLang="en-US" sz="2000" dirty="0" smtClean="0"/>
              <a:t> </a:t>
            </a:r>
            <a:r>
              <a:rPr lang="en-US" altLang="zh-CN" sz="2000" dirty="0" smtClean="0"/>
              <a:t>layered structures</a:t>
            </a:r>
          </a:p>
          <a:p>
            <a:pPr marL="342900" indent="-342900">
              <a:buFont typeface="Arial"/>
              <a:buChar char="•"/>
            </a:pPr>
            <a:r>
              <a:rPr lang="en-US" altLang="zh-CN" sz="2000" dirty="0" smtClean="0"/>
              <a:t> Low leakage current, high capacitance, solutions-process method, low deposition T</a:t>
            </a:r>
          </a:p>
        </p:txBody>
      </p:sp>
      <p:sp>
        <p:nvSpPr>
          <p:cNvPr id="340" name="TextBox 339"/>
          <p:cNvSpPr txBox="1"/>
          <p:nvPr/>
        </p:nvSpPr>
        <p:spPr>
          <a:xfrm>
            <a:off x="4983216" y="35672143"/>
            <a:ext cx="4920693" cy="1938992"/>
          </a:xfrm>
          <a:prstGeom prst="rect">
            <a:avLst/>
          </a:prstGeom>
          <a:noFill/>
        </p:spPr>
        <p:txBody>
          <a:bodyPr wrap="square" rtlCol="0">
            <a:spAutoFit/>
          </a:bodyPr>
          <a:lstStyle/>
          <a:p>
            <a:pPr marL="342900" indent="-342900">
              <a:buFont typeface="Arial"/>
              <a:buChar char="•"/>
            </a:pPr>
            <a:r>
              <a:rPr lang="en-US" sz="2000" dirty="0" smtClean="0"/>
              <a:t>Long-period XSW generated by layered Synthetic Microstructure </a:t>
            </a:r>
            <a:r>
              <a:rPr lang="en-US" altLang="zh-CN" sz="2000" dirty="0" smtClean="0"/>
              <a:t>(Si/Mo</a:t>
            </a:r>
            <a:r>
              <a:rPr lang="zh-CN" altLang="en-US" sz="2000" dirty="0" smtClean="0"/>
              <a:t> </a:t>
            </a:r>
            <a:r>
              <a:rPr lang="en-US" altLang="zh-CN" sz="2000" dirty="0" smtClean="0"/>
              <a:t>multilayers).</a:t>
            </a:r>
          </a:p>
          <a:p>
            <a:pPr marL="342900" indent="-342900">
              <a:buFont typeface="Arial"/>
              <a:buChar char="•"/>
            </a:pPr>
            <a:r>
              <a:rPr lang="en-US" sz="2000" dirty="0" smtClean="0"/>
              <a:t>Sensitive to heavy elements</a:t>
            </a:r>
          </a:p>
          <a:p>
            <a:pPr marL="342900" indent="-342900">
              <a:buFont typeface="Arial"/>
              <a:buChar char="•"/>
            </a:pPr>
            <a:r>
              <a:rPr lang="en-US" sz="2000" dirty="0" smtClean="0"/>
              <a:t>Capable of probing element</a:t>
            </a:r>
            <a:r>
              <a:rPr lang="en-US" altLang="zh-CN" sz="2000" dirty="0" smtClean="0"/>
              <a:t>al</a:t>
            </a:r>
            <a:r>
              <a:rPr lang="en-US" sz="2000" dirty="0" smtClean="0"/>
              <a:t> position w/ sub-nanometer resolution. </a:t>
            </a:r>
            <a:endParaRPr lang="en-US" sz="2000" dirty="0"/>
          </a:p>
        </p:txBody>
      </p:sp>
      <p:pic>
        <p:nvPicPr>
          <p:cNvPr id="2" name="Picture 1"/>
          <p:cNvPicPr>
            <a:picLocks noChangeAspect="1"/>
          </p:cNvPicPr>
          <p:nvPr/>
        </p:nvPicPr>
        <p:blipFill>
          <a:blip r:embed="rId49"/>
          <a:stretch>
            <a:fillRect/>
          </a:stretch>
        </p:blipFill>
        <p:spPr>
          <a:xfrm>
            <a:off x="8767838" y="27493962"/>
            <a:ext cx="4550681" cy="2297431"/>
          </a:xfrm>
          <a:prstGeom prst="rect">
            <a:avLst/>
          </a:prstGeom>
        </p:spPr>
      </p:pic>
      <p:cxnSp>
        <p:nvCxnSpPr>
          <p:cNvPr id="13" name="Straight Connector 12"/>
          <p:cNvCxnSpPr/>
          <p:nvPr/>
        </p:nvCxnSpPr>
        <p:spPr>
          <a:xfrm>
            <a:off x="9901190" y="29933646"/>
            <a:ext cx="0" cy="7677489"/>
          </a:xfrm>
          <a:prstGeom prst="line">
            <a:avLst/>
          </a:prstGeom>
          <a:ln w="57150" cmpd="sng">
            <a:solidFill>
              <a:srgbClr val="630066"/>
            </a:solidFill>
          </a:ln>
        </p:spPr>
        <p:style>
          <a:lnRef idx="2">
            <a:schemeClr val="accent1"/>
          </a:lnRef>
          <a:fillRef idx="0">
            <a:schemeClr val="accent1"/>
          </a:fillRef>
          <a:effectRef idx="1">
            <a:schemeClr val="accent1"/>
          </a:effectRef>
          <a:fontRef idx="minor">
            <a:schemeClr val="tx1"/>
          </a:fontRef>
        </p:style>
      </p:cxnSp>
      <p:sp>
        <p:nvSpPr>
          <p:cNvPr id="348" name="TextBox 347"/>
          <p:cNvSpPr txBox="1"/>
          <p:nvPr/>
        </p:nvSpPr>
        <p:spPr>
          <a:xfrm>
            <a:off x="13572713" y="28771392"/>
            <a:ext cx="5304105" cy="1015663"/>
          </a:xfrm>
          <a:prstGeom prst="rect">
            <a:avLst/>
          </a:prstGeom>
          <a:noFill/>
        </p:spPr>
        <p:txBody>
          <a:bodyPr wrap="square" rtlCol="0">
            <a:spAutoFit/>
          </a:bodyPr>
          <a:lstStyle/>
          <a:p>
            <a:pPr algn="ctr"/>
            <a:r>
              <a:rPr lang="en-US" sz="2000" dirty="0" smtClean="0"/>
              <a:t>Amorphous indium oxide has higher mobility than other TFT </a:t>
            </a:r>
            <a:r>
              <a:rPr lang="en-US" sz="2000" dirty="0" err="1" smtClean="0"/>
              <a:t>semiconductoring</a:t>
            </a:r>
            <a:r>
              <a:rPr lang="en-US" sz="2000" dirty="0" smtClean="0"/>
              <a:t> layer materials however, it needs to be structurally stabilized</a:t>
            </a:r>
            <a:endParaRPr lang="en-US" sz="2000" dirty="0"/>
          </a:p>
        </p:txBody>
      </p:sp>
      <p:sp>
        <p:nvSpPr>
          <p:cNvPr id="442" name="Rectangle 441"/>
          <p:cNvSpPr/>
          <p:nvPr/>
        </p:nvSpPr>
        <p:spPr>
          <a:xfrm>
            <a:off x="24859930" y="27541595"/>
            <a:ext cx="6662806" cy="646331"/>
          </a:xfrm>
          <a:prstGeom prst="rect">
            <a:avLst/>
          </a:prstGeom>
        </p:spPr>
        <p:txBody>
          <a:bodyPr wrap="square">
            <a:spAutoFit/>
          </a:bodyPr>
          <a:lstStyle/>
          <a:p>
            <a:pPr algn="ctr"/>
            <a:r>
              <a:rPr lang="en-US" sz="3600" dirty="0" smtClean="0"/>
              <a:t>X-Ray Studies of Solar Cells</a:t>
            </a:r>
            <a:endParaRPr lang="en-US" sz="3600" dirty="0"/>
          </a:p>
        </p:txBody>
      </p:sp>
      <p:pic>
        <p:nvPicPr>
          <p:cNvPr id="443" name="Picture 442"/>
          <p:cNvPicPr/>
          <p:nvPr/>
        </p:nvPicPr>
        <p:blipFill rotWithShape="1">
          <a:blip r:embed="rId50">
            <a:extLst>
              <a:ext uri="{28A0092B-C50C-407E-A947-70E740481C1C}">
                <a14:useLocalDpi xmlns:a14="http://schemas.microsoft.com/office/drawing/2010/main" val="0"/>
              </a:ext>
            </a:extLst>
          </a:blip>
          <a:srcRect l="15385" t="8164" r="26929"/>
          <a:stretch/>
        </p:blipFill>
        <p:spPr bwMode="auto">
          <a:xfrm>
            <a:off x="26804454" y="28447911"/>
            <a:ext cx="4992420" cy="3918961"/>
          </a:xfrm>
          <a:prstGeom prst="rect">
            <a:avLst/>
          </a:prstGeom>
          <a:ln>
            <a:noFill/>
          </a:ln>
          <a:extLst>
            <a:ext uri="{53640926-AAD7-44d8-BBD7-CCE9431645EC}">
              <a14:shadowObscured xmlns:a14="http://schemas.microsoft.com/office/drawing/2010/main"/>
            </a:ext>
          </a:extLst>
        </p:spPr>
      </p:pic>
      <p:sp>
        <p:nvSpPr>
          <p:cNvPr id="445" name="TextBox 444"/>
          <p:cNvSpPr txBox="1"/>
          <p:nvPr/>
        </p:nvSpPr>
        <p:spPr>
          <a:xfrm>
            <a:off x="24702526" y="31241189"/>
            <a:ext cx="3032923" cy="1015663"/>
          </a:xfrm>
          <a:prstGeom prst="rect">
            <a:avLst/>
          </a:prstGeom>
          <a:noFill/>
        </p:spPr>
        <p:txBody>
          <a:bodyPr wrap="square" rtlCol="0">
            <a:spAutoFit/>
          </a:bodyPr>
          <a:lstStyle/>
          <a:p>
            <a:pPr algn="ctr"/>
            <a:r>
              <a:rPr lang="en-US" sz="2000" dirty="0" smtClean="0"/>
              <a:t>GIWAXS of Lead perovskite showing texturing and residual PbI</a:t>
            </a:r>
            <a:r>
              <a:rPr lang="en-US" sz="2000" baseline="-25000" dirty="0" smtClean="0"/>
              <a:t>2</a:t>
            </a:r>
            <a:r>
              <a:rPr lang="en-US" sz="2000" dirty="0" smtClean="0"/>
              <a:t> (smallest ring)</a:t>
            </a:r>
            <a:endParaRPr lang="en-US" sz="2000" dirty="0"/>
          </a:p>
        </p:txBody>
      </p:sp>
      <p:graphicFrame>
        <p:nvGraphicFramePr>
          <p:cNvPr id="446" name="Object 445"/>
          <p:cNvGraphicFramePr>
            <a:graphicFrameLocks noChangeAspect="1"/>
          </p:cNvGraphicFramePr>
          <p:nvPr>
            <p:extLst>
              <p:ext uri="{D42A27DB-BD31-4B8C-83A1-F6EECF244321}">
                <p14:modId xmlns:p14="http://schemas.microsoft.com/office/powerpoint/2010/main" val="1407431063"/>
              </p:ext>
            </p:extLst>
          </p:nvPr>
        </p:nvGraphicFramePr>
        <p:xfrm>
          <a:off x="24371300" y="32341714"/>
          <a:ext cx="5171346" cy="2290209"/>
        </p:xfrm>
        <a:graphic>
          <a:graphicData uri="http://schemas.openxmlformats.org/presentationml/2006/ole">
            <mc:AlternateContent xmlns:mc="http://schemas.openxmlformats.org/markup-compatibility/2006">
              <mc:Choice xmlns:v="urn:schemas-microsoft-com:vml" Requires="v">
                <p:oleObj spid="_x0000_s1216" name="CS ChemDraw Drawing" r:id="rId51" imgW="7941121" imgH="3516965" progId="">
                  <p:embed/>
                </p:oleObj>
              </mc:Choice>
              <mc:Fallback>
                <p:oleObj name="CS ChemDraw Drawing" r:id="rId51" imgW="7941121" imgH="3516965" progId="">
                  <p:embed/>
                  <p:pic>
                    <p:nvPicPr>
                      <p:cNvPr id="0" name="Picture 175"/>
                      <p:cNvPicPr>
                        <a:picLocks noChangeAspect="1" noChangeArrowheads="1"/>
                      </p:cNvPicPr>
                      <p:nvPr/>
                    </p:nvPicPr>
                    <p:blipFill>
                      <a:blip r:embed="rId52">
                        <a:extLst>
                          <a:ext uri="{28A0092B-C50C-407E-A947-70E740481C1C}">
                            <a14:useLocalDpi xmlns:a14="http://schemas.microsoft.com/office/drawing/2010/main" val="0"/>
                          </a:ext>
                        </a:extLst>
                      </a:blip>
                      <a:srcRect/>
                      <a:stretch>
                        <a:fillRect/>
                      </a:stretch>
                    </p:blipFill>
                    <p:spPr bwMode="auto">
                      <a:xfrm>
                        <a:off x="24371300" y="32341714"/>
                        <a:ext cx="5171346" cy="2290209"/>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pic>
        <p:nvPicPr>
          <p:cNvPr id="447" name="Picture 446"/>
          <p:cNvPicPr>
            <a:picLocks noChangeAspect="1"/>
          </p:cNvPicPr>
          <p:nvPr/>
        </p:nvPicPr>
        <p:blipFill>
          <a:blip r:embed="rId53" cstate="print">
            <a:extLst>
              <a:ext uri="{28A0092B-C50C-407E-A947-70E740481C1C}">
                <a14:useLocalDpi xmlns:a14="http://schemas.microsoft.com/office/drawing/2010/main" val="0"/>
              </a:ext>
            </a:extLst>
          </a:blip>
          <a:stretch>
            <a:fillRect/>
          </a:stretch>
        </p:blipFill>
        <p:spPr>
          <a:xfrm>
            <a:off x="27032244" y="34757187"/>
            <a:ext cx="4490492" cy="2896674"/>
          </a:xfrm>
          <a:prstGeom prst="rect">
            <a:avLst/>
          </a:prstGeom>
        </p:spPr>
      </p:pic>
      <p:sp>
        <p:nvSpPr>
          <p:cNvPr id="448" name="TextBox 447"/>
          <p:cNvSpPr txBox="1"/>
          <p:nvPr/>
        </p:nvSpPr>
        <p:spPr>
          <a:xfrm>
            <a:off x="29730130" y="33090917"/>
            <a:ext cx="1792606" cy="1323439"/>
          </a:xfrm>
          <a:prstGeom prst="rect">
            <a:avLst/>
          </a:prstGeom>
          <a:noFill/>
        </p:spPr>
        <p:txBody>
          <a:bodyPr wrap="square" rtlCol="0">
            <a:spAutoFit/>
          </a:bodyPr>
          <a:lstStyle/>
          <a:p>
            <a:pPr algn="ctr"/>
            <a:r>
              <a:rPr lang="en-US" sz="2000" dirty="0" smtClean="0"/>
              <a:t>Four homologue dyes for Solar cells</a:t>
            </a:r>
            <a:endParaRPr lang="en-US" sz="2000" dirty="0"/>
          </a:p>
        </p:txBody>
      </p:sp>
      <p:sp>
        <p:nvSpPr>
          <p:cNvPr id="449" name="TextBox 448"/>
          <p:cNvSpPr txBox="1"/>
          <p:nvPr/>
        </p:nvSpPr>
        <p:spPr>
          <a:xfrm>
            <a:off x="19963505" y="33932422"/>
            <a:ext cx="4039367" cy="707886"/>
          </a:xfrm>
          <a:prstGeom prst="rect">
            <a:avLst/>
          </a:prstGeom>
          <a:noFill/>
        </p:spPr>
        <p:txBody>
          <a:bodyPr wrap="square" rtlCol="0">
            <a:spAutoFit/>
          </a:bodyPr>
          <a:lstStyle/>
          <a:p>
            <a:pPr algn="ctr"/>
            <a:r>
              <a:rPr lang="en-US" sz="2000" dirty="0" smtClean="0"/>
              <a:t>X-ray Reflectivity (XRR) curves for dye monolayers</a:t>
            </a:r>
            <a:endParaRPr lang="en-US" sz="2000" dirty="0"/>
          </a:p>
        </p:txBody>
      </p:sp>
      <p:grpSp>
        <p:nvGrpSpPr>
          <p:cNvPr id="450" name="Group 449"/>
          <p:cNvGrpSpPr/>
          <p:nvPr/>
        </p:nvGrpSpPr>
        <p:grpSpPr>
          <a:xfrm>
            <a:off x="24495173" y="28491726"/>
            <a:ext cx="2314582" cy="2500693"/>
            <a:chOff x="4418320" y="1503280"/>
            <a:chExt cx="4581796" cy="4043763"/>
          </a:xfrm>
        </p:grpSpPr>
        <p:grpSp>
          <p:nvGrpSpPr>
            <p:cNvPr id="451" name="Group 22"/>
            <p:cNvGrpSpPr/>
            <p:nvPr/>
          </p:nvGrpSpPr>
          <p:grpSpPr>
            <a:xfrm>
              <a:off x="4644581" y="1503280"/>
              <a:ext cx="4355535" cy="4043763"/>
              <a:chOff x="5587764" y="1778377"/>
              <a:chExt cx="4355535" cy="4043763"/>
            </a:xfrm>
          </p:grpSpPr>
          <p:sp>
            <p:nvSpPr>
              <p:cNvPr id="457" name="Cube 456"/>
              <p:cNvSpPr/>
              <p:nvPr/>
            </p:nvSpPr>
            <p:spPr>
              <a:xfrm>
                <a:off x="5587764" y="4294742"/>
                <a:ext cx="4345040" cy="1527398"/>
              </a:xfrm>
              <a:prstGeom prst="cube">
                <a:avLst>
                  <a:gd name="adj" fmla="val 61888"/>
                </a:avLst>
              </a:prstGeom>
              <a:solidFill>
                <a:schemeClr val="bg1">
                  <a:lumMod val="65000"/>
                </a:scheme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58" name="Cube 457"/>
              <p:cNvSpPr/>
              <p:nvPr/>
            </p:nvSpPr>
            <p:spPr>
              <a:xfrm>
                <a:off x="5598259" y="3822404"/>
                <a:ext cx="4345040" cy="1207071"/>
              </a:xfrm>
              <a:prstGeom prst="cube">
                <a:avLst>
                  <a:gd name="adj" fmla="val 792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59" name="Cube 458"/>
              <p:cNvSpPr/>
              <p:nvPr/>
            </p:nvSpPr>
            <p:spPr>
              <a:xfrm>
                <a:off x="5587764" y="2930225"/>
                <a:ext cx="4345040" cy="1668906"/>
              </a:xfrm>
              <a:prstGeom prst="cube">
                <a:avLst>
                  <a:gd name="adj" fmla="val 56670"/>
                </a:avLst>
              </a:prstGeom>
              <a:solidFill>
                <a:srgbClr val="FF0000"/>
              </a:solidFill>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460" name="Cube 459"/>
              <p:cNvSpPr/>
              <p:nvPr/>
            </p:nvSpPr>
            <p:spPr>
              <a:xfrm>
                <a:off x="5587764" y="2463145"/>
                <a:ext cx="4345040" cy="1207071"/>
              </a:xfrm>
              <a:prstGeom prst="cube">
                <a:avLst>
                  <a:gd name="adj" fmla="val 79279"/>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sp>
            <p:nvSpPr>
              <p:cNvPr id="461" name="Cube 460"/>
              <p:cNvSpPr/>
              <p:nvPr/>
            </p:nvSpPr>
            <p:spPr>
              <a:xfrm>
                <a:off x="5598258" y="1778377"/>
                <a:ext cx="4345040" cy="1436026"/>
              </a:xfrm>
              <a:prstGeom prst="cube">
                <a:avLst>
                  <a:gd name="adj" fmla="val 64496"/>
                </a:avLst>
              </a:prstGeom>
              <a:solidFill>
                <a:srgbClr val="FFC000"/>
              </a:solidFill>
            </p:spPr>
            <p:style>
              <a:lnRef idx="1">
                <a:schemeClr val="accent1"/>
              </a:lnRef>
              <a:fillRef idx="2">
                <a:schemeClr val="accent1"/>
              </a:fillRef>
              <a:effectRef idx="1">
                <a:schemeClr val="accent1"/>
              </a:effectRef>
              <a:fontRef idx="minor">
                <a:schemeClr val="dk1"/>
              </a:fontRef>
            </p:style>
            <p:txBody>
              <a:bodyPr rtlCol="0" anchor="ctr"/>
              <a:lstStyle/>
              <a:p>
                <a:pPr algn="ctr"/>
                <a:endParaRPr lang="en-US"/>
              </a:p>
            </p:txBody>
          </p:sp>
        </p:grpSp>
        <p:sp>
          <p:nvSpPr>
            <p:cNvPr id="452" name="TextBox 451"/>
            <p:cNvSpPr txBox="1"/>
            <p:nvPr/>
          </p:nvSpPr>
          <p:spPr>
            <a:xfrm flipH="1">
              <a:off x="4644580" y="2455219"/>
              <a:ext cx="3412353" cy="392575"/>
            </a:xfrm>
            <a:prstGeom prst="rect">
              <a:avLst/>
            </a:prstGeom>
            <a:noFill/>
          </p:spPr>
          <p:txBody>
            <a:bodyPr wrap="square" rtlCol="0">
              <a:spAutoFit/>
            </a:bodyPr>
            <a:lstStyle/>
            <a:p>
              <a:pPr algn="ctr"/>
              <a:r>
                <a:rPr lang="en-US" sz="1400" b="1" dirty="0" smtClean="0">
                  <a:latin typeface="Arial"/>
                  <a:cs typeface="Arial"/>
                </a:rPr>
                <a:t>Au</a:t>
              </a:r>
              <a:endParaRPr lang="en-US" sz="1400" b="1" dirty="0">
                <a:latin typeface="Arial"/>
                <a:cs typeface="Arial"/>
              </a:endParaRPr>
            </a:p>
          </p:txBody>
        </p:sp>
        <p:sp>
          <p:nvSpPr>
            <p:cNvPr id="453" name="TextBox 452"/>
            <p:cNvSpPr txBox="1"/>
            <p:nvPr/>
          </p:nvSpPr>
          <p:spPr>
            <a:xfrm flipH="1">
              <a:off x="4552457" y="2994900"/>
              <a:ext cx="3401857" cy="392575"/>
            </a:xfrm>
            <a:prstGeom prst="rect">
              <a:avLst/>
            </a:prstGeom>
            <a:noFill/>
          </p:spPr>
          <p:txBody>
            <a:bodyPr wrap="square" rtlCol="0">
              <a:spAutoFit/>
            </a:bodyPr>
            <a:lstStyle/>
            <a:p>
              <a:pPr algn="ctr"/>
              <a:r>
                <a:rPr lang="en-US" sz="1400" b="1" dirty="0" smtClean="0">
                  <a:latin typeface="Arial"/>
                  <a:cs typeface="Arial"/>
                </a:rPr>
                <a:t>Spiro-</a:t>
              </a:r>
              <a:r>
                <a:rPr lang="en-US" sz="1400" b="1" dirty="0" err="1" smtClean="0">
                  <a:latin typeface="Arial"/>
                  <a:cs typeface="Arial"/>
                </a:rPr>
                <a:t>OMeTAD</a:t>
              </a:r>
              <a:endParaRPr lang="en-US" sz="1400" b="1" dirty="0">
                <a:latin typeface="Arial"/>
                <a:cs typeface="Arial"/>
              </a:endParaRPr>
            </a:p>
          </p:txBody>
        </p:sp>
        <p:sp>
          <p:nvSpPr>
            <p:cNvPr id="454" name="TextBox 453"/>
            <p:cNvSpPr txBox="1"/>
            <p:nvPr/>
          </p:nvSpPr>
          <p:spPr>
            <a:xfrm flipH="1">
              <a:off x="4569160" y="4333623"/>
              <a:ext cx="3412352" cy="392575"/>
            </a:xfrm>
            <a:prstGeom prst="rect">
              <a:avLst/>
            </a:prstGeom>
            <a:noFill/>
          </p:spPr>
          <p:txBody>
            <a:bodyPr wrap="square" rtlCol="0">
              <a:spAutoFit/>
            </a:bodyPr>
            <a:lstStyle/>
            <a:p>
              <a:pPr algn="ctr"/>
              <a:r>
                <a:rPr lang="en-US" sz="1400" b="1" dirty="0" smtClean="0">
                  <a:latin typeface="Arial"/>
                  <a:cs typeface="Arial"/>
                </a:rPr>
                <a:t>Compact TiO</a:t>
              </a:r>
              <a:r>
                <a:rPr lang="en-US" sz="1400" b="1" baseline="-25000" dirty="0" smtClean="0">
                  <a:latin typeface="Arial"/>
                  <a:cs typeface="Arial"/>
                </a:rPr>
                <a:t>2</a:t>
              </a:r>
              <a:endParaRPr lang="en-US" sz="1400" b="1" dirty="0">
                <a:latin typeface="Arial"/>
                <a:cs typeface="Arial"/>
              </a:endParaRPr>
            </a:p>
          </p:txBody>
        </p:sp>
        <p:sp>
          <p:nvSpPr>
            <p:cNvPr id="455" name="TextBox 454"/>
            <p:cNvSpPr txBox="1"/>
            <p:nvPr/>
          </p:nvSpPr>
          <p:spPr>
            <a:xfrm flipH="1">
              <a:off x="4418320" y="5050962"/>
              <a:ext cx="3412352" cy="392575"/>
            </a:xfrm>
            <a:prstGeom prst="rect">
              <a:avLst/>
            </a:prstGeom>
            <a:noFill/>
          </p:spPr>
          <p:txBody>
            <a:bodyPr wrap="square" rtlCol="0">
              <a:spAutoFit/>
            </a:bodyPr>
            <a:lstStyle/>
            <a:p>
              <a:pPr algn="ctr"/>
              <a:r>
                <a:rPr lang="en-US" sz="1400" b="1" dirty="0" smtClean="0">
                  <a:latin typeface="Arial"/>
                  <a:cs typeface="Arial"/>
                </a:rPr>
                <a:t>FTO</a:t>
              </a:r>
              <a:endParaRPr lang="en-US" sz="1400" b="1" dirty="0">
                <a:latin typeface="Arial"/>
                <a:cs typeface="Arial"/>
              </a:endParaRPr>
            </a:p>
          </p:txBody>
        </p:sp>
        <p:sp>
          <p:nvSpPr>
            <p:cNvPr id="456" name="TextBox 455"/>
            <p:cNvSpPr txBox="1"/>
            <p:nvPr/>
          </p:nvSpPr>
          <p:spPr>
            <a:xfrm>
              <a:off x="4552459" y="3474314"/>
              <a:ext cx="2677117" cy="895846"/>
            </a:xfrm>
            <a:prstGeom prst="rect">
              <a:avLst/>
            </a:prstGeom>
            <a:noFill/>
          </p:spPr>
          <p:txBody>
            <a:bodyPr wrap="none" rtlCol="0">
              <a:spAutoFit/>
            </a:bodyPr>
            <a:lstStyle/>
            <a:p>
              <a:r>
                <a:rPr lang="en-US" sz="1400" b="1" dirty="0" smtClean="0"/>
                <a:t>CH</a:t>
              </a:r>
              <a:r>
                <a:rPr lang="en-US" sz="1400" b="1" baseline="-25000" dirty="0" smtClean="0"/>
                <a:t>3</a:t>
              </a:r>
              <a:r>
                <a:rPr lang="en-US" sz="1400" b="1" dirty="0" smtClean="0"/>
                <a:t>NH</a:t>
              </a:r>
              <a:r>
                <a:rPr lang="en-US" sz="1400" b="1" baseline="-25000" dirty="0" smtClean="0"/>
                <a:t>3</a:t>
              </a:r>
              <a:r>
                <a:rPr lang="en-US" sz="1400" b="1" dirty="0" smtClean="0"/>
                <a:t>PbI</a:t>
              </a:r>
              <a:r>
                <a:rPr lang="en-US" sz="1400" b="1" baseline="-25000" dirty="0" smtClean="0"/>
                <a:t>3</a:t>
              </a:r>
              <a:r>
                <a:rPr lang="en-US" sz="1500" b="1" baseline="-25000" dirty="0" smtClean="0"/>
                <a:t>-x</a:t>
              </a:r>
              <a:r>
                <a:rPr lang="en-US" sz="1500" b="1" dirty="0" smtClean="0"/>
                <a:t>Cl</a:t>
              </a:r>
              <a:r>
                <a:rPr lang="en-US" sz="1500" b="1" baseline="-25000" dirty="0" smtClean="0"/>
                <a:t>x</a:t>
              </a:r>
            </a:p>
            <a:p>
              <a:r>
                <a:rPr lang="en-US" sz="1500" b="1" dirty="0" smtClean="0"/>
                <a:t> </a:t>
              </a:r>
              <a:r>
                <a:rPr lang="en-US" sz="1400" b="1" dirty="0" smtClean="0"/>
                <a:t>+ TiO</a:t>
              </a:r>
              <a:r>
                <a:rPr lang="en-US" sz="1400" b="1" baseline="-25000" dirty="0" smtClean="0"/>
                <a:t>2</a:t>
              </a:r>
              <a:endParaRPr lang="en-US" sz="1400" b="1" dirty="0"/>
            </a:p>
          </p:txBody>
        </p:sp>
      </p:grpSp>
      <p:pic>
        <p:nvPicPr>
          <p:cNvPr id="462" name="Picture 461"/>
          <p:cNvPicPr>
            <a:picLocks noChangeAspect="1"/>
          </p:cNvPicPr>
          <p:nvPr/>
        </p:nvPicPr>
        <p:blipFill>
          <a:blip r:embed="rId54" cstate="print">
            <a:extLst>
              <a:ext uri="{28A0092B-C50C-407E-A947-70E740481C1C}">
                <a14:useLocalDpi xmlns:a14="http://schemas.microsoft.com/office/drawing/2010/main" val="0"/>
              </a:ext>
            </a:extLst>
          </a:blip>
          <a:stretch>
            <a:fillRect/>
          </a:stretch>
        </p:blipFill>
        <p:spPr>
          <a:xfrm>
            <a:off x="20108712" y="34763257"/>
            <a:ext cx="4262588" cy="2729201"/>
          </a:xfrm>
          <a:prstGeom prst="rect">
            <a:avLst/>
          </a:prstGeom>
        </p:spPr>
      </p:pic>
      <p:sp>
        <p:nvSpPr>
          <p:cNvPr id="463" name="TextBox 462"/>
          <p:cNvSpPr txBox="1"/>
          <p:nvPr/>
        </p:nvSpPr>
        <p:spPr>
          <a:xfrm>
            <a:off x="24762173" y="35059330"/>
            <a:ext cx="1571115" cy="2003112"/>
          </a:xfrm>
          <a:prstGeom prst="rect">
            <a:avLst/>
          </a:prstGeom>
          <a:noFill/>
        </p:spPr>
        <p:txBody>
          <a:bodyPr wrap="square" rtlCol="0">
            <a:spAutoFit/>
          </a:bodyPr>
          <a:lstStyle/>
          <a:p>
            <a:pPr algn="ctr">
              <a:lnSpc>
                <a:spcPct val="125000"/>
              </a:lnSpc>
            </a:pPr>
            <a:r>
              <a:rPr lang="en-US" sz="2000" dirty="0" smtClean="0"/>
              <a:t>Density profiles of dyes on thin TiO</a:t>
            </a:r>
            <a:r>
              <a:rPr lang="en-US" sz="2000" baseline="-25000" dirty="0" smtClean="0"/>
              <a:t>2</a:t>
            </a:r>
            <a:r>
              <a:rPr lang="en-US" sz="2000" dirty="0" smtClean="0"/>
              <a:t> deduced from XRR</a:t>
            </a:r>
            <a:endParaRPr lang="en-US" sz="2000" dirty="0"/>
          </a:p>
        </p:txBody>
      </p:sp>
      <p:cxnSp>
        <p:nvCxnSpPr>
          <p:cNvPr id="23" name="Straight Arrow Connector 22"/>
          <p:cNvCxnSpPr/>
          <p:nvPr/>
        </p:nvCxnSpPr>
        <p:spPr>
          <a:xfrm flipH="1">
            <a:off x="8674100" y="29066539"/>
            <a:ext cx="1023633" cy="347616"/>
          </a:xfrm>
          <a:prstGeom prst="straightConnector1">
            <a:avLst/>
          </a:prstGeom>
          <a:ln w="34925">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cxnSp>
        <p:nvCxnSpPr>
          <p:cNvPr id="464" name="Straight Arrow Connector 463"/>
          <p:cNvCxnSpPr/>
          <p:nvPr/>
        </p:nvCxnSpPr>
        <p:spPr>
          <a:xfrm>
            <a:off x="13029486" y="28566368"/>
            <a:ext cx="543227" cy="348824"/>
          </a:xfrm>
          <a:prstGeom prst="straightConnector1">
            <a:avLst/>
          </a:prstGeom>
          <a:ln w="34925">
            <a:solidFill>
              <a:srgbClr val="FF0000"/>
            </a:solidFill>
            <a:tailEnd type="arrow"/>
          </a:ln>
          <a:effectLst/>
        </p:spPr>
        <p:style>
          <a:lnRef idx="2">
            <a:schemeClr val="accent1"/>
          </a:lnRef>
          <a:fillRef idx="0">
            <a:schemeClr val="accent1"/>
          </a:fillRef>
          <a:effectRef idx="1">
            <a:schemeClr val="accent1"/>
          </a:effectRef>
          <a:fontRef idx="minor">
            <a:schemeClr val="tx1"/>
          </a:fontRef>
        </p:style>
      </p:cxnSp>
      <p:pic>
        <p:nvPicPr>
          <p:cNvPr id="341" name="Picture 340" descr="oleic acid.png"/>
          <p:cNvPicPr>
            <a:picLocks noChangeAspect="1"/>
          </p:cNvPicPr>
          <p:nvPr/>
        </p:nvPicPr>
        <p:blipFill>
          <a:blip r:embed="rId55" cstate="print"/>
          <a:stretch>
            <a:fillRect/>
          </a:stretch>
        </p:blipFill>
        <p:spPr>
          <a:xfrm>
            <a:off x="2050974" y="17417250"/>
            <a:ext cx="2356806" cy="907370"/>
          </a:xfrm>
          <a:prstGeom prst="rect">
            <a:avLst/>
          </a:prstGeom>
        </p:spPr>
      </p:pic>
      <p:sp>
        <p:nvSpPr>
          <p:cNvPr id="444" name="TextBox 142"/>
          <p:cNvSpPr txBox="1"/>
          <p:nvPr/>
        </p:nvSpPr>
        <p:spPr>
          <a:xfrm>
            <a:off x="1221509" y="15072896"/>
            <a:ext cx="11308580" cy="338554"/>
          </a:xfrm>
          <a:prstGeom prst="rect">
            <a:avLst/>
          </a:prstGeom>
          <a:noFill/>
        </p:spPr>
        <p:txBody>
          <a:bodyPr wrap="square" rtlCol="0">
            <a:spAutoFit/>
          </a:bodyPr>
          <a:lstStyle/>
          <a:p>
            <a:r>
              <a:rPr lang="en-US" sz="1600" dirty="0" smtClean="0">
                <a:latin typeface="Arial" panose="020B0604020202020204" pitchFamily="34" charset="0"/>
                <a:cs typeface="Arial" panose="020B0604020202020204" pitchFamily="34" charset="0"/>
              </a:rPr>
              <a:t>With </a:t>
            </a:r>
            <a:r>
              <a:rPr lang="en-US" sz="1600" dirty="0" smtClean="0">
                <a:latin typeface="Arial" panose="020B0604020202020204" pitchFamily="34" charset="0"/>
                <a:cs typeface="Arial" panose="020B0604020202020204" pitchFamily="34" charset="0"/>
              </a:rPr>
              <a:t>P. </a:t>
            </a:r>
            <a:r>
              <a:rPr lang="en-US" sz="1600" dirty="0" smtClean="0">
                <a:latin typeface="Arial" panose="020B0604020202020204" pitchFamily="34" charset="0"/>
                <a:cs typeface="Arial" panose="020B0604020202020204" pitchFamily="34" charset="0"/>
              </a:rPr>
              <a:t>Stair (Chemistry), K. </a:t>
            </a:r>
            <a:r>
              <a:rPr lang="en-US" sz="1600" dirty="0" err="1" smtClean="0">
                <a:latin typeface="Arial" panose="020B0604020202020204" pitchFamily="34" charset="0"/>
                <a:cs typeface="Arial" panose="020B0604020202020204" pitchFamily="34" charset="0"/>
              </a:rPr>
              <a:t>Poeppelmeier</a:t>
            </a:r>
            <a:r>
              <a:rPr lang="en-US" sz="1600" dirty="0" smtClean="0">
                <a:latin typeface="Arial" panose="020B0604020202020204" pitchFamily="34" charset="0"/>
                <a:cs typeface="Arial" panose="020B0604020202020204" pitchFamily="34" charset="0"/>
              </a:rPr>
              <a:t> (Chemistry), and L. Marks (</a:t>
            </a:r>
            <a:r>
              <a:rPr lang="en-US" sz="1600" dirty="0" err="1" smtClean="0">
                <a:latin typeface="Arial" panose="020B0604020202020204" pitchFamily="34" charset="0"/>
                <a:cs typeface="Arial" panose="020B0604020202020204" pitchFamily="34" charset="0"/>
              </a:rPr>
              <a:t>MatSci</a:t>
            </a:r>
            <a:r>
              <a:rPr lang="en-US" sz="1600" dirty="0" smtClean="0">
                <a:latin typeface="Arial" panose="020B0604020202020204" pitchFamily="34" charset="0"/>
                <a:cs typeface="Arial" panose="020B0604020202020204" pitchFamily="34" charset="0"/>
              </a:rPr>
              <a:t>) groups </a:t>
            </a:r>
            <a:endParaRPr 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69401199"/>
      </p:ext>
    </p:extLst>
  </p:cSld>
  <p:clrMapOvr>
    <a:masterClrMapping/>
  </p:clrMapOvr>
  <p:timing>
    <p:tnLst>
      <p:par>
        <p:cTn xmlns:p14="http://schemas.microsoft.com/office/powerpoint/2010/mai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6736</TotalTime>
  <Words>1344</Words>
  <Application>Microsoft Macintosh PowerPoint</Application>
  <PresentationFormat>Custom</PresentationFormat>
  <Paragraphs>159</Paragraphs>
  <Slides>1</Slides>
  <Notes>1</Notes>
  <HiddenSlides>0</HiddenSlides>
  <MMClips>0</MMClips>
  <ScaleCrop>false</ScaleCrop>
  <HeadingPairs>
    <vt:vector size="8" baseType="variant">
      <vt:variant>
        <vt:lpstr>Theme</vt:lpstr>
      </vt:variant>
      <vt:variant>
        <vt:i4>1</vt:i4>
      </vt:variant>
      <vt:variant>
        <vt:lpstr>Links</vt:lpstr>
      </vt:variant>
      <vt:variant>
        <vt:i4>1</vt:i4>
      </vt:variant>
      <vt:variant>
        <vt:lpstr>Embedded OLE Servers</vt:lpstr>
      </vt:variant>
      <vt:variant>
        <vt:i4>3</vt:i4>
      </vt:variant>
      <vt:variant>
        <vt:lpstr>Slide Titles</vt:lpstr>
      </vt:variant>
      <vt:variant>
        <vt:i4>1</vt:i4>
      </vt:variant>
    </vt:vector>
  </HeadingPairs>
  <TitlesOfParts>
    <vt:vector size="6" baseType="lpstr">
      <vt:lpstr>Office Theme</vt:lpstr>
      <vt:lpstr>???</vt:lpstr>
      <vt:lpstr>Graph</vt:lpstr>
      <vt:lpstr>Equation</vt:lpstr>
      <vt:lpstr>CS ChemDraw Drawing</vt:lpstr>
      <vt:lpstr>PowerPoint Presentation</vt:lpstr>
    </vt:vector>
  </TitlesOfParts>
  <Company>Northwestern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Michael Bedzyk</dc:creator>
  <cp:lastModifiedBy>Bor-Rong Chen</cp:lastModifiedBy>
  <cp:revision>347</cp:revision>
  <cp:lastPrinted>2013-09-18T15:02:34Z</cp:lastPrinted>
  <dcterms:created xsi:type="dcterms:W3CDTF">2012-06-15T15:10:23Z</dcterms:created>
  <dcterms:modified xsi:type="dcterms:W3CDTF">2015-03-13T14:56:47Z</dcterms:modified>
</cp:coreProperties>
</file>